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handoutMasterIdLst>
    <p:handoutMasterId r:id="rId23"/>
  </p:handoutMasterIdLst>
  <p:sldIdLst>
    <p:sldId id="256" r:id="rId2"/>
    <p:sldId id="259" r:id="rId3"/>
    <p:sldId id="257" r:id="rId4"/>
    <p:sldId id="267" r:id="rId5"/>
    <p:sldId id="268" r:id="rId6"/>
    <p:sldId id="269" r:id="rId7"/>
    <p:sldId id="260" r:id="rId8"/>
    <p:sldId id="270" r:id="rId9"/>
    <p:sldId id="261" r:id="rId10"/>
    <p:sldId id="262" r:id="rId11"/>
    <p:sldId id="271" r:id="rId12"/>
    <p:sldId id="273" r:id="rId13"/>
    <p:sldId id="263" r:id="rId14"/>
    <p:sldId id="274" r:id="rId15"/>
    <p:sldId id="264" r:id="rId16"/>
    <p:sldId id="275" r:id="rId17"/>
    <p:sldId id="265" r:id="rId18"/>
    <p:sldId id="276" r:id="rId19"/>
    <p:sldId id="277" r:id="rId20"/>
    <p:sldId id="278" r:id="rId21"/>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ucourneau Chloe" initials="DC" lastIdx="0"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FFB0"/>
    <a:srgbClr val="1B5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Style moyen 4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Style moyen 4 - Accentuation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7" d="100"/>
          <a:sy n="117" d="100"/>
        </p:scale>
        <p:origin x="912" y="8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1CAEB14-1CE2-4B85-91BC-4AC81BCB9AC0}" type="datetimeFigureOut">
              <a:rPr lang="fr-FR" smtClean="0"/>
              <a:t>04/10/2021</a:t>
            </a:fld>
            <a:endParaRPr lang="fr-FR"/>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32E8525-CD53-46C6-9F07-59688A7095A5}" type="slidenum">
              <a:rPr lang="fr-FR" smtClean="0"/>
              <a:t>‹N°›</a:t>
            </a:fld>
            <a:endParaRPr lang="fr-FR"/>
          </a:p>
        </p:txBody>
      </p:sp>
    </p:spTree>
    <p:extLst>
      <p:ext uri="{BB962C8B-B14F-4D97-AF65-F5344CB8AC3E}">
        <p14:creationId xmlns:p14="http://schemas.microsoft.com/office/powerpoint/2010/main" val="113441702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800DD5-8453-4A0E-A4BE-FB5004FEBA61}" type="datetimeFigureOut">
              <a:rPr lang="fr-FR" smtClean="0"/>
              <a:t>04/10/2021</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306EBC-6C96-424C-B2BD-34E7C43EA710}" type="slidenum">
              <a:rPr lang="fr-FR" smtClean="0"/>
              <a:t>‹N°›</a:t>
            </a:fld>
            <a:endParaRPr lang="fr-FR"/>
          </a:p>
        </p:txBody>
      </p:sp>
    </p:spTree>
    <p:extLst>
      <p:ext uri="{BB962C8B-B14F-4D97-AF65-F5344CB8AC3E}">
        <p14:creationId xmlns:p14="http://schemas.microsoft.com/office/powerpoint/2010/main" val="143631323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smtClean="0"/>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Modifier le style des sous-titres du masque</a:t>
            </a:r>
            <a:endParaRPr lang="en-US" dirty="0"/>
          </a:p>
        </p:txBody>
      </p:sp>
      <p:sp>
        <p:nvSpPr>
          <p:cNvPr id="4" name="Date Placeholder 3"/>
          <p:cNvSpPr>
            <a:spLocks noGrp="1"/>
          </p:cNvSpPr>
          <p:nvPr>
            <p:ph type="dt" sz="half" idx="10"/>
          </p:nvPr>
        </p:nvSpPr>
        <p:spPr/>
        <p:txBody>
          <a:bodyPr/>
          <a:lstStyle/>
          <a:p>
            <a:fld id="{1EF68777-88ED-4ACE-B411-7924B084EE2D}" type="datetime1">
              <a:rPr lang="fr-FR" smtClean="0"/>
              <a:t>04/10/2021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lvl1pPr>
              <a:defRPr>
                <a:solidFill>
                  <a:srgbClr val="4EFFB0"/>
                </a:solidFill>
              </a:defRPr>
            </a:lvl1pPr>
          </a:lstStyle>
          <a:p>
            <a:fld id="{7DC09696-8782-4BAD-8097-EF151A794B23}" type="slidenum">
              <a:rPr lang="fr-FR" smtClean="0"/>
              <a:pPr/>
              <a:t>‹N°›</a:t>
            </a:fld>
            <a:endParaRPr lang="fr-FR" dirty="0"/>
          </a:p>
        </p:txBody>
      </p:sp>
    </p:spTree>
    <p:extLst>
      <p:ext uri="{BB962C8B-B14F-4D97-AF65-F5344CB8AC3E}">
        <p14:creationId xmlns:p14="http://schemas.microsoft.com/office/powerpoint/2010/main" val="306521759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a:xfrm>
            <a:off x="2082982" y="1216024"/>
            <a:ext cx="6677841" cy="4879975"/>
          </a:xfrm>
        </p:spPr>
        <p:txBody>
          <a:bodyPr/>
          <a:lstStyle>
            <a:lvl1pPr>
              <a:defRPr>
                <a:solidFill>
                  <a:srgbClr val="1B50FF"/>
                </a:solidFill>
              </a:defRPr>
            </a:lvl1pPr>
            <a:lvl2pPr>
              <a:defRPr>
                <a:solidFill>
                  <a:srgbClr val="1B50FF"/>
                </a:solidFill>
              </a:defRPr>
            </a:lvl2pPr>
            <a:lvl3pPr>
              <a:defRPr>
                <a:solidFill>
                  <a:srgbClr val="1B50FF"/>
                </a:solidFill>
              </a:defRPr>
            </a:lvl3pPr>
            <a:lvl4pPr>
              <a:defRPr>
                <a:solidFill>
                  <a:srgbClr val="1B50FF"/>
                </a:solidFill>
              </a:defRPr>
            </a:lvl4pPr>
            <a:lvl5pPr>
              <a:defRPr>
                <a:solidFill>
                  <a:srgbClr val="1B50FF"/>
                </a:solidFill>
              </a:defRPr>
            </a:lvl5pPr>
          </a:lstStyle>
          <a:p>
            <a:pPr lvl="0"/>
            <a:r>
              <a:rPr lang="fr-FR" dirty="0" smtClean="0"/>
              <a:t>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en-US" dirty="0"/>
          </a:p>
        </p:txBody>
      </p:sp>
      <p:sp>
        <p:nvSpPr>
          <p:cNvPr id="5" name="Footer Placeholder 4"/>
          <p:cNvSpPr>
            <a:spLocks noGrp="1"/>
          </p:cNvSpPr>
          <p:nvPr>
            <p:ph type="ftr" sz="quarter" idx="11"/>
          </p:nvPr>
        </p:nvSpPr>
        <p:spPr>
          <a:xfrm>
            <a:off x="2082982" y="6356351"/>
            <a:ext cx="5388972" cy="365125"/>
          </a:xfrm>
        </p:spPr>
        <p:txBody>
          <a:bodyPr/>
          <a:lstStyle/>
          <a:p>
            <a:endParaRPr lang="fr-FR"/>
          </a:p>
        </p:txBody>
      </p:sp>
      <p:sp>
        <p:nvSpPr>
          <p:cNvPr id="6" name="Slide Number Placeholder 5"/>
          <p:cNvSpPr>
            <a:spLocks noGrp="1"/>
          </p:cNvSpPr>
          <p:nvPr>
            <p:ph type="sldNum" sz="quarter" idx="12"/>
          </p:nvPr>
        </p:nvSpPr>
        <p:spPr>
          <a:xfrm>
            <a:off x="7628708" y="6356351"/>
            <a:ext cx="1132115" cy="365125"/>
          </a:xfrm>
        </p:spPr>
        <p:txBody>
          <a:bodyPr/>
          <a:lstStyle>
            <a:lvl1pPr>
              <a:defRPr>
                <a:solidFill>
                  <a:srgbClr val="4EFFB0"/>
                </a:solidFill>
              </a:defRPr>
            </a:lvl1pPr>
          </a:lstStyle>
          <a:p>
            <a:fld id="{7DC09696-8782-4BAD-8097-EF151A794B23}" type="slidenum">
              <a:rPr lang="fr-FR" smtClean="0"/>
              <a:pPr/>
              <a:t>‹N°›</a:t>
            </a:fld>
            <a:endParaRPr lang="fr-FR" dirty="0"/>
          </a:p>
        </p:txBody>
      </p:sp>
    </p:spTree>
    <p:extLst>
      <p:ext uri="{BB962C8B-B14F-4D97-AF65-F5344CB8AC3E}">
        <p14:creationId xmlns:p14="http://schemas.microsoft.com/office/powerpoint/2010/main" val="400662367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smtClean="0"/>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522065-B9A1-4600-84D9-DA675B01D1BF}" type="datetime1">
              <a:rPr lang="fr-FR" smtClean="0"/>
              <a:t>04/10/2021</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C09696-8782-4BAD-8097-EF151A794B23}" type="slidenum">
              <a:rPr lang="fr-FR" smtClean="0"/>
              <a:t>‹N°›</a:t>
            </a:fld>
            <a:endParaRPr lang="fr-FR"/>
          </a:p>
        </p:txBody>
      </p:sp>
      <p:pic>
        <p:nvPicPr>
          <p:cNvPr id="8" name="COV-PPT-ENG-03.png" descr="COV-PPT-ENG-03.png"/>
          <p:cNvPicPr>
            <a:picLocks noChangeAspect="1"/>
          </p:cNvPicPr>
          <p:nvPr userDrawn="1"/>
        </p:nvPicPr>
        <p:blipFill>
          <a:blip r:embed="rId4">
            <a:extLst/>
          </a:blip>
          <a:stretch>
            <a:fillRect/>
          </a:stretch>
        </p:blipFill>
        <p:spPr>
          <a:xfrm>
            <a:off x="0" y="0"/>
            <a:ext cx="9148059" cy="6858000"/>
          </a:xfrm>
          <a:prstGeom prst="rect">
            <a:avLst/>
          </a:prstGeom>
          <a:ln w="12700">
            <a:miter lim="400000"/>
          </a:ln>
        </p:spPr>
      </p:pic>
    </p:spTree>
    <p:extLst>
      <p:ext uri="{BB962C8B-B14F-4D97-AF65-F5344CB8AC3E}">
        <p14:creationId xmlns:p14="http://schemas.microsoft.com/office/powerpoint/2010/main" val="140483440"/>
      </p:ext>
    </p:extLst>
  </p:cSld>
  <p:clrMap bg1="lt1" tx1="dk1" bg2="lt2" tx2="dk2" accent1="accent1" accent2="accent2" accent3="accent3" accent4="accent4" accent5="accent5" accent6="accent6" hlink="hlink" folHlink="folHlink"/>
  <p:sldLayoutIdLst>
    <p:sldLayoutId id="2147483661" r:id="rId1"/>
    <p:sldLayoutId id="2147483662" r:id="rId2"/>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2029095" y="2952205"/>
            <a:ext cx="6688183" cy="1200329"/>
          </a:xfrm>
          <a:prstGeom prst="rect">
            <a:avLst/>
          </a:prstGeom>
          <a:noFill/>
        </p:spPr>
        <p:txBody>
          <a:bodyPr wrap="square" rtlCol="0">
            <a:spAutoFit/>
          </a:bodyPr>
          <a:lstStyle/>
          <a:p>
            <a:pPr algn="ctr"/>
            <a:r>
              <a:rPr lang="fr-FR" sz="3600" b="1" dirty="0" smtClean="0">
                <a:solidFill>
                  <a:srgbClr val="4EFFB0"/>
                </a:solidFill>
                <a:latin typeface="Chivo" panose="00000500000000000000" pitchFamily="2" charset="0"/>
              </a:rPr>
              <a:t>1. </a:t>
            </a:r>
            <a:r>
              <a:rPr lang="fr-FR" sz="3600" b="1" dirty="0" smtClean="0">
                <a:solidFill>
                  <a:srgbClr val="1B50FF"/>
                </a:solidFill>
                <a:latin typeface="Chivo" panose="00000500000000000000" pitchFamily="2" charset="0"/>
              </a:rPr>
              <a:t>Cultural </a:t>
            </a:r>
            <a:r>
              <a:rPr lang="fr-FR" sz="3600" b="1" dirty="0" err="1" smtClean="0">
                <a:solidFill>
                  <a:srgbClr val="1B50FF"/>
                </a:solidFill>
                <a:latin typeface="Chivo" panose="00000500000000000000" pitchFamily="2" charset="0"/>
              </a:rPr>
              <a:t>rights</a:t>
            </a:r>
            <a:r>
              <a:rPr lang="fr-FR" sz="3600" b="1" dirty="0" smtClean="0">
                <a:solidFill>
                  <a:srgbClr val="1B50FF"/>
                </a:solidFill>
                <a:latin typeface="Chivo" panose="00000500000000000000" pitchFamily="2" charset="0"/>
              </a:rPr>
              <a:t> as </a:t>
            </a:r>
            <a:r>
              <a:rPr lang="fr-FR" sz="3600" b="1" dirty="0" err="1" smtClean="0">
                <a:solidFill>
                  <a:srgbClr val="1B50FF"/>
                </a:solidFill>
                <a:latin typeface="Chivo" panose="00000500000000000000" pitchFamily="2" charset="0"/>
              </a:rPr>
              <a:t>ethical</a:t>
            </a:r>
            <a:r>
              <a:rPr lang="fr-FR" sz="3600" b="1" dirty="0" smtClean="0">
                <a:solidFill>
                  <a:srgbClr val="1B50FF"/>
                </a:solidFill>
                <a:latin typeface="Chivo" panose="00000500000000000000" pitchFamily="2" charset="0"/>
              </a:rPr>
              <a:t> value</a:t>
            </a:r>
            <a:endParaRPr lang="fr-FR" sz="3600" b="1" dirty="0">
              <a:solidFill>
                <a:srgbClr val="1B50FF"/>
              </a:solidFill>
              <a:latin typeface="Chivo" panose="00000500000000000000" pitchFamily="2" charset="0"/>
            </a:endParaRPr>
          </a:p>
        </p:txBody>
      </p:sp>
      <p:sp>
        <p:nvSpPr>
          <p:cNvPr id="5" name="Espace réservé du numéro de diapositive 4"/>
          <p:cNvSpPr>
            <a:spLocks noGrp="1"/>
          </p:cNvSpPr>
          <p:nvPr>
            <p:ph type="sldNum" sz="quarter" idx="12"/>
          </p:nvPr>
        </p:nvSpPr>
        <p:spPr/>
        <p:txBody>
          <a:bodyPr/>
          <a:lstStyle/>
          <a:p>
            <a:fld id="{7DC09696-8782-4BAD-8097-EF151A794B23}" type="slidenum">
              <a:rPr lang="fr-FR" smtClean="0">
                <a:solidFill>
                  <a:srgbClr val="4EFFB0"/>
                </a:solidFill>
              </a:rPr>
              <a:t>1</a:t>
            </a:fld>
            <a:endParaRPr lang="fr-FR" dirty="0">
              <a:solidFill>
                <a:srgbClr val="4EFFB0"/>
              </a:solidFill>
            </a:endParaRPr>
          </a:p>
        </p:txBody>
      </p:sp>
    </p:spTree>
    <p:extLst>
      <p:ext uri="{BB962C8B-B14F-4D97-AF65-F5344CB8AC3E}">
        <p14:creationId xmlns:p14="http://schemas.microsoft.com/office/powerpoint/2010/main" val="2609140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10</a:t>
            </a:fld>
            <a:endParaRPr lang="fr-FR"/>
          </a:p>
        </p:txBody>
      </p:sp>
      <p:sp>
        <p:nvSpPr>
          <p:cNvPr id="7" name="Rectangle 6"/>
          <p:cNvSpPr/>
          <p:nvPr/>
        </p:nvSpPr>
        <p:spPr>
          <a:xfrm>
            <a:off x="2011680" y="1152823"/>
            <a:ext cx="6860720" cy="3293209"/>
          </a:xfrm>
          <a:prstGeom prst="rect">
            <a:avLst/>
          </a:prstGeom>
        </p:spPr>
        <p:txBody>
          <a:bodyPr wrap="square">
            <a:spAutoFit/>
          </a:bodyPr>
          <a:lstStyle/>
          <a:p>
            <a:r>
              <a:rPr lang="en-GB" b="1" dirty="0" smtClean="0">
                <a:solidFill>
                  <a:srgbClr val="4EFFB0"/>
                </a:solidFill>
                <a:latin typeface="Chivo" panose="00000500000000000000" pitchFamily="2" charset="0"/>
              </a:rPr>
              <a:t>Appropriation </a:t>
            </a:r>
            <a:r>
              <a:rPr lang="en-GB" b="1" dirty="0">
                <a:solidFill>
                  <a:srgbClr val="4EFFB0"/>
                </a:solidFill>
                <a:latin typeface="Chivo" panose="00000500000000000000" pitchFamily="2" charset="0"/>
              </a:rPr>
              <a:t>time</a:t>
            </a:r>
            <a:endParaRPr lang="fr-FR" b="1" dirty="0">
              <a:solidFill>
                <a:srgbClr val="4EFFB0"/>
              </a:solidFill>
              <a:latin typeface="Chivo" panose="00000500000000000000" pitchFamily="2" charset="0"/>
            </a:endParaRPr>
          </a:p>
          <a:p>
            <a:r>
              <a:rPr lang="fr-FR" sz="1600" dirty="0">
                <a:solidFill>
                  <a:srgbClr val="1B50FF"/>
                </a:solidFill>
                <a:latin typeface="Chivo" panose="00000500000000000000" pitchFamily="2" charset="0"/>
              </a:rPr>
              <a:t> </a:t>
            </a:r>
            <a:endParaRPr lang="fr-BE" sz="1600" dirty="0">
              <a:solidFill>
                <a:srgbClr val="1B50FF"/>
              </a:solidFill>
              <a:latin typeface="Chivo" panose="00000500000000000000" pitchFamily="2" charset="0"/>
            </a:endParaRPr>
          </a:p>
          <a:p>
            <a:r>
              <a:rPr lang="en-GB" sz="1600" dirty="0">
                <a:solidFill>
                  <a:srgbClr val="1B50FF"/>
                </a:solidFill>
                <a:latin typeface="Chivo" panose="00000500000000000000" pitchFamily="2" charset="0"/>
              </a:rPr>
              <a:t>Now it's time for the appropriation exercises</a:t>
            </a:r>
            <a:r>
              <a:rPr lang="en-GB" sz="1600" dirty="0" smtClean="0">
                <a:solidFill>
                  <a:srgbClr val="1B50FF"/>
                </a:solidFill>
                <a:latin typeface="Chivo" panose="00000500000000000000" pitchFamily="2" charset="0"/>
              </a:rPr>
              <a:t>!</a:t>
            </a:r>
          </a:p>
          <a:p>
            <a:endParaRPr lang="fr-FR" sz="1600" dirty="0">
              <a:solidFill>
                <a:srgbClr val="1B50FF"/>
              </a:solidFill>
              <a:latin typeface="Chivo" panose="00000500000000000000" pitchFamily="2" charset="0"/>
            </a:endParaRPr>
          </a:p>
          <a:p>
            <a:r>
              <a:rPr lang="en-GB" sz="1600" dirty="0">
                <a:solidFill>
                  <a:srgbClr val="1B50FF"/>
                </a:solidFill>
                <a:latin typeface="Chivo" panose="00000500000000000000" pitchFamily="2" charset="0"/>
              </a:rPr>
              <a:t>Each exercise contains a first slide with the instructions and the statement, and a second slide with the answers explained</a:t>
            </a:r>
            <a:r>
              <a:rPr lang="en-GB" sz="1600" dirty="0" smtClean="0">
                <a:solidFill>
                  <a:srgbClr val="1B50FF"/>
                </a:solidFill>
                <a:latin typeface="Chivo" panose="00000500000000000000" pitchFamily="2" charset="0"/>
              </a:rPr>
              <a:t>.</a:t>
            </a:r>
          </a:p>
          <a:p>
            <a:endParaRPr lang="fr-FR" sz="1600" dirty="0">
              <a:solidFill>
                <a:srgbClr val="1B50FF"/>
              </a:solidFill>
              <a:latin typeface="Chivo" panose="00000500000000000000" pitchFamily="2" charset="0"/>
            </a:endParaRPr>
          </a:p>
          <a:p>
            <a:r>
              <a:rPr lang="en-GB" sz="1600" b="1" dirty="0">
                <a:solidFill>
                  <a:srgbClr val="1B50FF"/>
                </a:solidFill>
                <a:latin typeface="Chivo" panose="00000500000000000000" pitchFamily="2" charset="0"/>
              </a:rPr>
              <a:t>Tips</a:t>
            </a:r>
            <a:r>
              <a:rPr lang="en-GB" sz="1600" dirty="0">
                <a:solidFill>
                  <a:srgbClr val="1B50FF"/>
                </a:solidFill>
                <a:latin typeface="Chivo" panose="00000500000000000000" pitchFamily="2" charset="0"/>
              </a:rPr>
              <a:t>: For each exercise, before moving on to the second slide, make a note of your answer in your CHANGE OF VIEW Logbook first, to avoid seeing the answers too soon. Also, be sure to view the presentation in slide show mode. </a:t>
            </a:r>
            <a:endParaRPr lang="fr-FR" sz="1600" dirty="0">
              <a:solidFill>
                <a:srgbClr val="1B50FF"/>
              </a:solidFill>
              <a:latin typeface="Chivo" panose="00000500000000000000" pitchFamily="2" charset="0"/>
            </a:endParaRPr>
          </a:p>
          <a:p>
            <a:endParaRPr lang="fr-BE" sz="1600" dirty="0">
              <a:solidFill>
                <a:srgbClr val="1B50FF"/>
              </a:solidFill>
              <a:latin typeface="Chivo" panose="00000500000000000000" pitchFamily="2" charset="0"/>
            </a:endParaRPr>
          </a:p>
          <a:p>
            <a:endParaRPr lang="fr-FR" sz="1400" dirty="0">
              <a:solidFill>
                <a:srgbClr val="1B50FF"/>
              </a:solidFill>
              <a:latin typeface="Chivo" panose="00000500000000000000" pitchFamily="2" charset="0"/>
            </a:endParaRPr>
          </a:p>
        </p:txBody>
      </p:sp>
      <p:sp>
        <p:nvSpPr>
          <p:cNvPr id="8" name="Ellipse 7"/>
          <p:cNvSpPr>
            <a:spLocks noChangeAspect="1"/>
          </p:cNvSpPr>
          <p:nvPr/>
        </p:nvSpPr>
        <p:spPr>
          <a:xfrm>
            <a:off x="361890" y="5618633"/>
            <a:ext cx="1102843" cy="1102843"/>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smtClean="0">
                <a:solidFill>
                  <a:srgbClr val="1B50FF"/>
                </a:solidFill>
                <a:latin typeface="Chivo" panose="00000500000000000000" pitchFamily="2" charset="0"/>
              </a:rPr>
              <a:t>Appropriation</a:t>
            </a:r>
            <a:endParaRPr lang="fr-FR" sz="700" b="1" dirty="0">
              <a:solidFill>
                <a:srgbClr val="1B50FF"/>
              </a:solidFill>
              <a:latin typeface="Chivo" panose="00000500000000000000" pitchFamily="2" charset="0"/>
            </a:endParaRPr>
          </a:p>
        </p:txBody>
      </p:sp>
    </p:spTree>
    <p:extLst>
      <p:ext uri="{BB962C8B-B14F-4D97-AF65-F5344CB8AC3E}">
        <p14:creationId xmlns:p14="http://schemas.microsoft.com/office/powerpoint/2010/main" val="2981876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up)">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animEffect transition="in" filter="fade">
                                      <p:cBhvr>
                                        <p:cTn id="17" dur="500"/>
                                        <p:tgtEl>
                                          <p:spTgt spid="7">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6" end="6"/>
                                            </p:txEl>
                                          </p:spTgt>
                                        </p:tgtEl>
                                        <p:attrNameLst>
                                          <p:attrName>style.visibility</p:attrName>
                                        </p:attrNameLst>
                                      </p:cBhvr>
                                      <p:to>
                                        <p:strVal val="visible"/>
                                      </p:to>
                                    </p:set>
                                    <p:animEffect transition="in" filter="fade">
                                      <p:cBhvr>
                                        <p:cTn id="22"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11</a:t>
            </a:fld>
            <a:endParaRPr lang="fr-FR"/>
          </a:p>
        </p:txBody>
      </p:sp>
      <p:sp>
        <p:nvSpPr>
          <p:cNvPr id="7" name="Ellipse 6"/>
          <p:cNvSpPr>
            <a:spLocks noChangeAspect="1"/>
          </p:cNvSpPr>
          <p:nvPr/>
        </p:nvSpPr>
        <p:spPr>
          <a:xfrm>
            <a:off x="361890" y="5618633"/>
            <a:ext cx="1102843" cy="1102843"/>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smtClean="0">
                <a:solidFill>
                  <a:srgbClr val="1B50FF"/>
                </a:solidFill>
                <a:latin typeface="Chivo" panose="00000500000000000000" pitchFamily="2" charset="0"/>
              </a:rPr>
              <a:t>Appropriation</a:t>
            </a:r>
            <a:endParaRPr lang="fr-FR" sz="700" b="1" dirty="0">
              <a:solidFill>
                <a:srgbClr val="1B50FF"/>
              </a:solidFill>
              <a:latin typeface="Chivo" panose="00000500000000000000" pitchFamily="2" charset="0"/>
            </a:endParaRPr>
          </a:p>
        </p:txBody>
      </p:sp>
      <p:sp>
        <p:nvSpPr>
          <p:cNvPr id="3" name="Rectangle 2"/>
          <p:cNvSpPr/>
          <p:nvPr/>
        </p:nvSpPr>
        <p:spPr>
          <a:xfrm>
            <a:off x="2053086" y="1168577"/>
            <a:ext cx="6538823" cy="3354765"/>
          </a:xfrm>
          <a:prstGeom prst="rect">
            <a:avLst/>
          </a:prstGeom>
        </p:spPr>
        <p:txBody>
          <a:bodyPr wrap="square">
            <a:spAutoFit/>
          </a:bodyPr>
          <a:lstStyle/>
          <a:p>
            <a:r>
              <a:rPr lang="fr-FR" b="1" dirty="0" smtClean="0">
                <a:solidFill>
                  <a:srgbClr val="4EFFB0"/>
                </a:solidFill>
                <a:latin typeface="Chivo" panose="00000500000000000000" pitchFamily="2" charset="0"/>
              </a:rPr>
              <a:t>1</a:t>
            </a:r>
            <a:r>
              <a:rPr lang="fr-FR" b="1" dirty="0">
                <a:solidFill>
                  <a:srgbClr val="4EFFB0"/>
                </a:solidFill>
                <a:latin typeface="Chivo" panose="00000500000000000000" pitchFamily="2" charset="0"/>
              </a:rPr>
              <a:t>. </a:t>
            </a:r>
            <a:r>
              <a:rPr lang="en-GB" b="1" dirty="0" smtClean="0">
                <a:solidFill>
                  <a:srgbClr val="4EFFB0"/>
                </a:solidFill>
                <a:latin typeface="Chivo" panose="00000500000000000000" pitchFamily="2" charset="0"/>
              </a:rPr>
              <a:t>Exercise </a:t>
            </a:r>
            <a:r>
              <a:rPr lang="en-GB" b="1" dirty="0">
                <a:solidFill>
                  <a:srgbClr val="4EFFB0"/>
                </a:solidFill>
                <a:latin typeface="Chivo" panose="00000500000000000000" pitchFamily="2" charset="0"/>
              </a:rPr>
              <a:t>on the components of </a:t>
            </a:r>
            <a:r>
              <a:rPr lang="en-GB" b="1" dirty="0" smtClean="0">
                <a:solidFill>
                  <a:srgbClr val="4EFFB0"/>
                </a:solidFill>
                <a:latin typeface="Chivo" panose="00000500000000000000" pitchFamily="2" charset="0"/>
              </a:rPr>
              <a:t>culture</a:t>
            </a:r>
            <a:endParaRPr lang="fr-FR" b="1" dirty="0" smtClean="0">
              <a:solidFill>
                <a:srgbClr val="4EFFB0"/>
              </a:solidFill>
              <a:latin typeface="Chivo" panose="00000500000000000000" pitchFamily="2" charset="0"/>
            </a:endParaRPr>
          </a:p>
          <a:p>
            <a:endParaRPr lang="fr-FR" b="1" dirty="0">
              <a:solidFill>
                <a:srgbClr val="4EFFB0"/>
              </a:solidFill>
              <a:latin typeface="Chivo" panose="00000500000000000000" pitchFamily="2" charset="0"/>
            </a:endParaRPr>
          </a:p>
          <a:p>
            <a:endParaRPr lang="fr-FR" sz="1600" dirty="0">
              <a:solidFill>
                <a:srgbClr val="1B50FF"/>
              </a:solidFill>
              <a:latin typeface="Chivo" panose="00000500000000000000" pitchFamily="2" charset="0"/>
            </a:endParaRPr>
          </a:p>
          <a:p>
            <a:r>
              <a:rPr lang="en-GB" sz="1600" b="1" dirty="0" smtClean="0">
                <a:solidFill>
                  <a:srgbClr val="1B50FF"/>
                </a:solidFill>
                <a:latin typeface="Chivo" panose="00000500000000000000" pitchFamily="2" charset="0"/>
              </a:rPr>
              <a:t>Instructions</a:t>
            </a:r>
            <a:r>
              <a:rPr lang="en-GB" sz="1600" dirty="0">
                <a:solidFill>
                  <a:srgbClr val="1B50FF"/>
                </a:solidFill>
                <a:latin typeface="Chivo" panose="00000500000000000000" pitchFamily="2" charset="0"/>
              </a:rPr>
              <a:t>: Among the proposals below, tick those that are components of culture: </a:t>
            </a:r>
            <a:endParaRPr lang="fr-FR" sz="1600" dirty="0">
              <a:solidFill>
                <a:srgbClr val="1B50FF"/>
              </a:solidFill>
              <a:latin typeface="Chivo" panose="00000500000000000000" pitchFamily="2" charset="0"/>
            </a:endParaRPr>
          </a:p>
          <a:p>
            <a:endParaRPr lang="fr-FR" sz="1600" dirty="0" smtClean="0">
              <a:solidFill>
                <a:srgbClr val="1B50FF"/>
              </a:solidFill>
              <a:latin typeface="Chivo" panose="00000500000000000000" pitchFamily="2" charset="0"/>
            </a:endParaRPr>
          </a:p>
          <a:p>
            <a:endParaRPr lang="fr-FR" sz="1600" dirty="0">
              <a:solidFill>
                <a:srgbClr val="1B50FF"/>
              </a:solidFill>
              <a:latin typeface="Chivo" panose="00000500000000000000" pitchFamily="2" charset="0"/>
            </a:endParaRPr>
          </a:p>
          <a:p>
            <a:r>
              <a:rPr lang="fr-FR" sz="1600" dirty="0" smtClean="0">
                <a:solidFill>
                  <a:srgbClr val="1B50FF"/>
                </a:solidFill>
                <a:latin typeface="Chivo" panose="00000500000000000000" pitchFamily="2" charset="0"/>
              </a:rPr>
              <a:t>A = Values </a:t>
            </a:r>
            <a:endParaRPr lang="fr-FR" sz="1600" dirty="0">
              <a:solidFill>
                <a:srgbClr val="1B50FF"/>
              </a:solidFill>
              <a:latin typeface="Chivo" panose="00000500000000000000" pitchFamily="2" charset="0"/>
            </a:endParaRPr>
          </a:p>
          <a:p>
            <a:r>
              <a:rPr lang="fr-FR" sz="1600" dirty="0" smtClean="0">
                <a:solidFill>
                  <a:srgbClr val="1B50FF"/>
                </a:solidFill>
                <a:latin typeface="Chivo" panose="00000500000000000000" pitchFamily="2" charset="0"/>
              </a:rPr>
              <a:t>B = </a:t>
            </a:r>
            <a:r>
              <a:rPr lang="fr-FR" sz="1600" dirty="0" err="1" smtClean="0">
                <a:solidFill>
                  <a:srgbClr val="1B50FF"/>
                </a:solidFill>
                <a:latin typeface="Chivo" panose="00000500000000000000" pitchFamily="2" charset="0"/>
              </a:rPr>
              <a:t>Beliefs</a:t>
            </a:r>
            <a:r>
              <a:rPr lang="fr-FR" sz="1600" dirty="0" smtClean="0">
                <a:solidFill>
                  <a:srgbClr val="1B50FF"/>
                </a:solidFill>
                <a:latin typeface="Chivo" panose="00000500000000000000" pitchFamily="2" charset="0"/>
              </a:rPr>
              <a:t> </a:t>
            </a:r>
            <a:endParaRPr lang="fr-FR" sz="1600" dirty="0">
              <a:solidFill>
                <a:srgbClr val="1B50FF"/>
              </a:solidFill>
              <a:latin typeface="Chivo" panose="00000500000000000000" pitchFamily="2" charset="0"/>
            </a:endParaRPr>
          </a:p>
          <a:p>
            <a:r>
              <a:rPr lang="fr-FR" sz="1600" dirty="0" smtClean="0">
                <a:solidFill>
                  <a:srgbClr val="1B50FF"/>
                </a:solidFill>
                <a:latin typeface="Chivo" panose="00000500000000000000" pitchFamily="2" charset="0"/>
              </a:rPr>
              <a:t>C = </a:t>
            </a:r>
            <a:r>
              <a:rPr lang="fr-FR" sz="1600" dirty="0">
                <a:solidFill>
                  <a:srgbClr val="1B50FF"/>
                </a:solidFill>
                <a:latin typeface="Chivo" panose="00000500000000000000" pitchFamily="2" charset="0"/>
              </a:rPr>
              <a:t>C</a:t>
            </a:r>
            <a:r>
              <a:rPr lang="fr-FR" sz="1600" dirty="0" smtClean="0">
                <a:solidFill>
                  <a:srgbClr val="1B50FF"/>
                </a:solidFill>
                <a:latin typeface="Chivo" panose="00000500000000000000" pitchFamily="2" charset="0"/>
              </a:rPr>
              <a:t>onvictions </a:t>
            </a:r>
            <a:endParaRPr lang="fr-FR" sz="1600" dirty="0">
              <a:solidFill>
                <a:srgbClr val="1B50FF"/>
              </a:solidFill>
              <a:latin typeface="Chivo" panose="00000500000000000000" pitchFamily="2" charset="0"/>
            </a:endParaRPr>
          </a:p>
          <a:p>
            <a:r>
              <a:rPr lang="fr-FR" sz="1600" dirty="0" smtClean="0">
                <a:solidFill>
                  <a:srgbClr val="1B50FF"/>
                </a:solidFill>
                <a:latin typeface="Chivo" panose="00000500000000000000" pitchFamily="2" charset="0"/>
              </a:rPr>
              <a:t>D = </a:t>
            </a:r>
            <a:r>
              <a:rPr lang="fr-FR" sz="1600" dirty="0" err="1" smtClean="0">
                <a:solidFill>
                  <a:srgbClr val="1B50FF"/>
                </a:solidFill>
                <a:latin typeface="Chivo" panose="00000500000000000000" pitchFamily="2" charset="0"/>
              </a:rPr>
              <a:t>Languages</a:t>
            </a:r>
            <a:endParaRPr lang="fr-FR" sz="1600" dirty="0">
              <a:solidFill>
                <a:srgbClr val="1B50FF"/>
              </a:solidFill>
              <a:latin typeface="Chivo" panose="00000500000000000000" pitchFamily="2" charset="0"/>
            </a:endParaRPr>
          </a:p>
          <a:p>
            <a:r>
              <a:rPr lang="fr-FR" sz="1600" dirty="0" smtClean="0">
                <a:solidFill>
                  <a:srgbClr val="1B50FF"/>
                </a:solidFill>
                <a:latin typeface="Chivo" panose="00000500000000000000" pitchFamily="2" charset="0"/>
              </a:rPr>
              <a:t>E = </a:t>
            </a:r>
            <a:r>
              <a:rPr lang="fr-FR" sz="1600" dirty="0" err="1" smtClean="0">
                <a:solidFill>
                  <a:srgbClr val="1B50FF"/>
                </a:solidFill>
                <a:latin typeface="Chivo" panose="00000500000000000000" pitchFamily="2" charset="0"/>
              </a:rPr>
              <a:t>Knowledge</a:t>
            </a:r>
            <a:r>
              <a:rPr lang="fr-FR" sz="1600" dirty="0" smtClean="0">
                <a:solidFill>
                  <a:srgbClr val="1B50FF"/>
                </a:solidFill>
                <a:latin typeface="Chivo" panose="00000500000000000000" pitchFamily="2" charset="0"/>
              </a:rPr>
              <a:t> and arts</a:t>
            </a:r>
            <a:endParaRPr lang="fr-FR" sz="1600" dirty="0">
              <a:solidFill>
                <a:srgbClr val="1B50FF"/>
              </a:solidFill>
              <a:latin typeface="Chivo" panose="00000500000000000000" pitchFamily="2" charset="0"/>
            </a:endParaRPr>
          </a:p>
          <a:p>
            <a:endParaRPr lang="fr-FR" sz="1600" dirty="0">
              <a:solidFill>
                <a:srgbClr val="1B50FF"/>
              </a:solidFill>
              <a:latin typeface="Chivo" panose="00000500000000000000" pitchFamily="2" charset="0"/>
            </a:endParaRPr>
          </a:p>
        </p:txBody>
      </p:sp>
    </p:spTree>
    <p:extLst>
      <p:ext uri="{BB962C8B-B14F-4D97-AF65-F5344CB8AC3E}">
        <p14:creationId xmlns:p14="http://schemas.microsoft.com/office/powerpoint/2010/main" val="980345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500"/>
                                        <p:tgtEl>
                                          <p:spTgt spid="3">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fade">
                                      <p:cBhvr>
                                        <p:cTn id="22" dur="500"/>
                                        <p:tgtEl>
                                          <p:spTgt spid="3">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fade">
                                      <p:cBhvr>
                                        <p:cTn id="27" dur="500"/>
                                        <p:tgtEl>
                                          <p:spTgt spid="3">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9" end="9"/>
                                            </p:txEl>
                                          </p:spTgt>
                                        </p:tgtEl>
                                        <p:attrNameLst>
                                          <p:attrName>style.visibility</p:attrName>
                                        </p:attrNameLst>
                                      </p:cBhvr>
                                      <p:to>
                                        <p:strVal val="visible"/>
                                      </p:to>
                                    </p:set>
                                    <p:animEffect transition="in" filter="fade">
                                      <p:cBhvr>
                                        <p:cTn id="32" dur="500"/>
                                        <p:tgtEl>
                                          <p:spTgt spid="3">
                                            <p:txEl>
                                              <p:pRg st="9" end="9"/>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animEffect transition="in" filter="fade">
                                      <p:cBhvr>
                                        <p:cTn id="3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12</a:t>
            </a:fld>
            <a:endParaRPr lang="fr-FR"/>
          </a:p>
        </p:txBody>
      </p:sp>
      <p:sp>
        <p:nvSpPr>
          <p:cNvPr id="7" name="Ellipse 6"/>
          <p:cNvSpPr>
            <a:spLocks noChangeAspect="1"/>
          </p:cNvSpPr>
          <p:nvPr/>
        </p:nvSpPr>
        <p:spPr>
          <a:xfrm>
            <a:off x="361890" y="5618633"/>
            <a:ext cx="1102843" cy="1102843"/>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smtClean="0">
                <a:solidFill>
                  <a:srgbClr val="1B50FF"/>
                </a:solidFill>
                <a:latin typeface="Chivo" panose="00000500000000000000" pitchFamily="2" charset="0"/>
              </a:rPr>
              <a:t>Appropriation</a:t>
            </a:r>
            <a:endParaRPr lang="fr-FR" sz="700" b="1" dirty="0">
              <a:solidFill>
                <a:srgbClr val="1B50FF"/>
              </a:solidFill>
              <a:latin typeface="Chivo" panose="00000500000000000000" pitchFamily="2" charset="0"/>
            </a:endParaRPr>
          </a:p>
        </p:txBody>
      </p:sp>
      <p:sp>
        <p:nvSpPr>
          <p:cNvPr id="3" name="Rectangle 2"/>
          <p:cNvSpPr/>
          <p:nvPr/>
        </p:nvSpPr>
        <p:spPr>
          <a:xfrm>
            <a:off x="2053086" y="1168577"/>
            <a:ext cx="6538823" cy="4278094"/>
          </a:xfrm>
          <a:prstGeom prst="rect">
            <a:avLst/>
          </a:prstGeom>
        </p:spPr>
        <p:txBody>
          <a:bodyPr wrap="square">
            <a:spAutoFit/>
          </a:bodyPr>
          <a:lstStyle/>
          <a:p>
            <a:r>
              <a:rPr lang="fr-FR" sz="1600" b="1" dirty="0" err="1" smtClean="0">
                <a:solidFill>
                  <a:srgbClr val="1B50FF"/>
                </a:solidFill>
                <a:latin typeface="Chivo" panose="00000500000000000000" pitchFamily="2" charset="0"/>
              </a:rPr>
              <a:t>Answer</a:t>
            </a:r>
            <a:r>
              <a:rPr lang="fr-FR" sz="1600" b="1" dirty="0" err="1">
                <a:solidFill>
                  <a:srgbClr val="1B50FF"/>
                </a:solidFill>
                <a:latin typeface="Chivo" panose="00000500000000000000" pitchFamily="2" charset="0"/>
              </a:rPr>
              <a:t>s</a:t>
            </a:r>
            <a:r>
              <a:rPr lang="fr-FR" sz="1600" dirty="0" smtClean="0">
                <a:solidFill>
                  <a:srgbClr val="1B50FF"/>
                </a:solidFill>
                <a:latin typeface="Chivo" panose="00000500000000000000" pitchFamily="2" charset="0"/>
              </a:rPr>
              <a:t>:</a:t>
            </a:r>
          </a:p>
          <a:p>
            <a:r>
              <a:rPr lang="fr-FR" sz="1600" dirty="0" smtClean="0">
                <a:solidFill>
                  <a:srgbClr val="1B50FF"/>
                </a:solidFill>
                <a:latin typeface="Chivo" panose="00000500000000000000" pitchFamily="2" charset="0"/>
              </a:rPr>
              <a:t>A </a:t>
            </a:r>
            <a:r>
              <a:rPr lang="fr-FR" sz="1600" dirty="0">
                <a:solidFill>
                  <a:srgbClr val="1B50FF"/>
                </a:solidFill>
                <a:latin typeface="Chivo" panose="00000500000000000000" pitchFamily="2" charset="0"/>
              </a:rPr>
              <a:t>= Values </a:t>
            </a:r>
          </a:p>
          <a:p>
            <a:r>
              <a:rPr lang="fr-FR" sz="1600" dirty="0">
                <a:solidFill>
                  <a:srgbClr val="1B50FF"/>
                </a:solidFill>
                <a:latin typeface="Chivo" panose="00000500000000000000" pitchFamily="2" charset="0"/>
              </a:rPr>
              <a:t>B = </a:t>
            </a:r>
            <a:r>
              <a:rPr lang="fr-FR" sz="1600" dirty="0" err="1">
                <a:solidFill>
                  <a:srgbClr val="1B50FF"/>
                </a:solidFill>
                <a:latin typeface="Chivo" panose="00000500000000000000" pitchFamily="2" charset="0"/>
              </a:rPr>
              <a:t>Beliefs</a:t>
            </a:r>
            <a:r>
              <a:rPr lang="fr-FR" sz="1600" dirty="0">
                <a:solidFill>
                  <a:srgbClr val="1B50FF"/>
                </a:solidFill>
                <a:latin typeface="Chivo" panose="00000500000000000000" pitchFamily="2" charset="0"/>
              </a:rPr>
              <a:t> </a:t>
            </a:r>
          </a:p>
          <a:p>
            <a:r>
              <a:rPr lang="fr-FR" sz="1600" dirty="0">
                <a:solidFill>
                  <a:srgbClr val="1B50FF"/>
                </a:solidFill>
                <a:latin typeface="Chivo" panose="00000500000000000000" pitchFamily="2" charset="0"/>
              </a:rPr>
              <a:t>C = Convictions </a:t>
            </a:r>
          </a:p>
          <a:p>
            <a:r>
              <a:rPr lang="fr-FR" sz="1600" dirty="0">
                <a:solidFill>
                  <a:srgbClr val="1B50FF"/>
                </a:solidFill>
                <a:latin typeface="Chivo" panose="00000500000000000000" pitchFamily="2" charset="0"/>
              </a:rPr>
              <a:t>D = </a:t>
            </a:r>
            <a:r>
              <a:rPr lang="fr-FR" sz="1600" dirty="0" err="1">
                <a:solidFill>
                  <a:srgbClr val="1B50FF"/>
                </a:solidFill>
                <a:latin typeface="Chivo" panose="00000500000000000000" pitchFamily="2" charset="0"/>
              </a:rPr>
              <a:t>Languages</a:t>
            </a:r>
            <a:endParaRPr lang="fr-FR" sz="1600" dirty="0">
              <a:solidFill>
                <a:srgbClr val="1B50FF"/>
              </a:solidFill>
              <a:latin typeface="Chivo" panose="00000500000000000000" pitchFamily="2" charset="0"/>
            </a:endParaRPr>
          </a:p>
          <a:p>
            <a:r>
              <a:rPr lang="fr-FR" sz="1600" dirty="0">
                <a:solidFill>
                  <a:srgbClr val="1B50FF"/>
                </a:solidFill>
                <a:latin typeface="Chivo" panose="00000500000000000000" pitchFamily="2" charset="0"/>
              </a:rPr>
              <a:t>E = </a:t>
            </a:r>
            <a:r>
              <a:rPr lang="fr-FR" sz="1600" dirty="0" err="1">
                <a:solidFill>
                  <a:srgbClr val="1B50FF"/>
                </a:solidFill>
                <a:latin typeface="Chivo" panose="00000500000000000000" pitchFamily="2" charset="0"/>
              </a:rPr>
              <a:t>Knowledge</a:t>
            </a:r>
            <a:r>
              <a:rPr lang="fr-FR" sz="1600" dirty="0">
                <a:solidFill>
                  <a:srgbClr val="1B50FF"/>
                </a:solidFill>
                <a:latin typeface="Chivo" panose="00000500000000000000" pitchFamily="2" charset="0"/>
              </a:rPr>
              <a:t> and arts</a:t>
            </a:r>
          </a:p>
          <a:p>
            <a:endParaRPr lang="fr-FR" sz="1600" dirty="0">
              <a:solidFill>
                <a:srgbClr val="1B50FF"/>
              </a:solidFill>
              <a:latin typeface="Chivo" panose="00000500000000000000" pitchFamily="2" charset="0"/>
            </a:endParaRPr>
          </a:p>
          <a:p>
            <a:r>
              <a:rPr lang="fr-FR" sz="1600" b="1" dirty="0" err="1" smtClean="0">
                <a:solidFill>
                  <a:srgbClr val="1B50FF"/>
                </a:solidFill>
                <a:latin typeface="Chivo" panose="00000500000000000000" pitchFamily="2" charset="0"/>
              </a:rPr>
              <a:t>Answers</a:t>
            </a:r>
            <a:r>
              <a:rPr lang="fr-FR" sz="1600" b="1" dirty="0" smtClean="0">
                <a:solidFill>
                  <a:srgbClr val="1B50FF"/>
                </a:solidFill>
                <a:latin typeface="Chivo" panose="00000500000000000000" pitchFamily="2" charset="0"/>
              </a:rPr>
              <a:t> A, B, C, D et E</a:t>
            </a:r>
            <a:endParaRPr lang="fr-FR" sz="1600" b="1" dirty="0">
              <a:solidFill>
                <a:srgbClr val="1B50FF"/>
              </a:solidFill>
              <a:latin typeface="Chivo" panose="00000500000000000000" pitchFamily="2" charset="0"/>
            </a:endParaRPr>
          </a:p>
          <a:p>
            <a:endParaRPr lang="fr-FR" sz="1600" dirty="0">
              <a:solidFill>
                <a:srgbClr val="1B50FF"/>
              </a:solidFill>
              <a:latin typeface="Chivo" panose="00000500000000000000" pitchFamily="2" charset="0"/>
            </a:endParaRPr>
          </a:p>
          <a:p>
            <a:r>
              <a:rPr lang="fr-FR" sz="1600" b="1" dirty="0" smtClean="0">
                <a:solidFill>
                  <a:srgbClr val="1B50FF"/>
                </a:solidFill>
                <a:latin typeface="Chivo" panose="00000500000000000000" pitchFamily="2" charset="0"/>
              </a:rPr>
              <a:t>Feedback</a:t>
            </a:r>
            <a:r>
              <a:rPr lang="fr-FR" sz="1600" dirty="0" smtClean="0">
                <a:solidFill>
                  <a:srgbClr val="1B50FF"/>
                </a:solidFill>
                <a:latin typeface="Chivo" panose="00000500000000000000" pitchFamily="2" charset="0"/>
              </a:rPr>
              <a:t>: </a:t>
            </a:r>
            <a:r>
              <a:rPr lang="en-GB" sz="1600" dirty="0">
                <a:solidFill>
                  <a:srgbClr val="1B50FF"/>
                </a:solidFill>
                <a:latin typeface="Chivo" panose="00000500000000000000" pitchFamily="2" charset="0"/>
              </a:rPr>
              <a:t>Indeed, the Fribourg Declaration gives an extremely open and broad definition of culture; far from being limited to the vision of the right to access culture</a:t>
            </a:r>
            <a:r>
              <a:rPr lang="en-GB" sz="1600" dirty="0" smtClean="0">
                <a:solidFill>
                  <a:srgbClr val="1B50FF"/>
                </a:solidFill>
                <a:latin typeface="Chivo" panose="00000500000000000000" pitchFamily="2" charset="0"/>
              </a:rPr>
              <a:t>.</a:t>
            </a:r>
            <a:endParaRPr lang="fr-FR" sz="1600" dirty="0">
              <a:solidFill>
                <a:srgbClr val="1B50FF"/>
              </a:solidFill>
              <a:latin typeface="Chivo" panose="00000500000000000000" pitchFamily="2" charset="0"/>
            </a:endParaRPr>
          </a:p>
          <a:p>
            <a:r>
              <a:rPr lang="en-GB" sz="1600" i="1" dirty="0">
                <a:solidFill>
                  <a:srgbClr val="1B50FF"/>
                </a:solidFill>
                <a:latin typeface="Chivo" panose="00000500000000000000" pitchFamily="2" charset="0"/>
              </a:rPr>
              <a:t>“The  term  “culture”  covers  those  values,  beliefs,  convictions,  languages, knowledge and the arts, traditions, institutions and ways of  life  through  which  a  person  or  a  group  expresses  their  humanity  and   the   meaning   they   give   to   their   existence   and   to   their   development</a:t>
            </a:r>
            <a:r>
              <a:rPr lang="en-GB" sz="1600" i="1" dirty="0" smtClean="0">
                <a:solidFill>
                  <a:srgbClr val="1B50FF"/>
                </a:solidFill>
                <a:latin typeface="Chivo" panose="00000500000000000000" pitchFamily="2" charset="0"/>
              </a:rPr>
              <a:t>.”</a:t>
            </a:r>
            <a:endParaRPr lang="fr-FR" sz="1600" i="1" dirty="0">
              <a:solidFill>
                <a:srgbClr val="1B50FF"/>
              </a:solidFill>
              <a:latin typeface="Chivo" panose="00000500000000000000" pitchFamily="2" charset="0"/>
            </a:endParaRPr>
          </a:p>
        </p:txBody>
      </p:sp>
    </p:spTree>
    <p:extLst>
      <p:ext uri="{BB962C8B-B14F-4D97-AF65-F5344CB8AC3E}">
        <p14:creationId xmlns:p14="http://schemas.microsoft.com/office/powerpoint/2010/main" val="3962865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3">
                                            <p:txEl>
                                              <p:pRg st="1" end="1"/>
                                            </p:txEl>
                                          </p:spTgt>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15" presetClass="emph" presetSubtype="0" nodeType="clickEffect">
                                  <p:stCondLst>
                                    <p:cond delay="0"/>
                                  </p:stCondLst>
                                  <p:iterate type="lt">
                                    <p:tmAbs val="25"/>
                                  </p:iterate>
                                  <p:childTnLst>
                                    <p:set>
                                      <p:cBhvr override="childStyle">
                                        <p:cTn id="10" dur="indefinite"/>
                                        <p:tgtEl>
                                          <p:spTgt spid="3">
                                            <p:txEl>
                                              <p:pRg st="2" end="2"/>
                                            </p:txEl>
                                          </p:spTgt>
                                        </p:tgtEl>
                                        <p:attrNameLst>
                                          <p:attrName>style.fontWeight</p:attrName>
                                        </p:attrNameLst>
                                      </p:cBhvr>
                                      <p:to>
                                        <p:strVal val="bold"/>
                                      </p:to>
                                    </p:set>
                                  </p:childTnLst>
                                </p:cTn>
                              </p:par>
                            </p:childTnLst>
                          </p:cTn>
                        </p:par>
                      </p:childTnLst>
                    </p:cTn>
                  </p:par>
                  <p:par>
                    <p:cTn id="11" fill="hold">
                      <p:stCondLst>
                        <p:cond delay="indefinite"/>
                      </p:stCondLst>
                      <p:childTnLst>
                        <p:par>
                          <p:cTn id="12" fill="hold">
                            <p:stCondLst>
                              <p:cond delay="0"/>
                            </p:stCondLst>
                            <p:childTnLst>
                              <p:par>
                                <p:cTn id="13" presetID="15" presetClass="emph" presetSubtype="0" nodeType="clickEffect">
                                  <p:stCondLst>
                                    <p:cond delay="0"/>
                                  </p:stCondLst>
                                  <p:iterate type="lt">
                                    <p:tmAbs val="25"/>
                                  </p:iterate>
                                  <p:childTnLst>
                                    <p:set>
                                      <p:cBhvr override="childStyle">
                                        <p:cTn id="14" dur="indefinite"/>
                                        <p:tgtEl>
                                          <p:spTgt spid="3">
                                            <p:txEl>
                                              <p:pRg st="3" end="3"/>
                                            </p:txEl>
                                          </p:spTgt>
                                        </p:tgtEl>
                                        <p:attrNameLst>
                                          <p:attrName>style.fontWeight</p:attrName>
                                        </p:attrNameLst>
                                      </p:cBhvr>
                                      <p:to>
                                        <p:strVal val="bold"/>
                                      </p:to>
                                    </p:set>
                                  </p:childTnLst>
                                </p:cTn>
                              </p:par>
                            </p:childTnLst>
                          </p:cTn>
                        </p:par>
                      </p:childTnLst>
                    </p:cTn>
                  </p:par>
                  <p:par>
                    <p:cTn id="15" fill="hold">
                      <p:stCondLst>
                        <p:cond delay="indefinite"/>
                      </p:stCondLst>
                      <p:childTnLst>
                        <p:par>
                          <p:cTn id="16" fill="hold">
                            <p:stCondLst>
                              <p:cond delay="0"/>
                            </p:stCondLst>
                            <p:childTnLst>
                              <p:par>
                                <p:cTn id="17" presetID="15" presetClass="emph" presetSubtype="0" nodeType="clickEffect">
                                  <p:stCondLst>
                                    <p:cond delay="0"/>
                                  </p:stCondLst>
                                  <p:iterate type="lt">
                                    <p:tmAbs val="25"/>
                                  </p:iterate>
                                  <p:childTnLst>
                                    <p:set>
                                      <p:cBhvr override="childStyle">
                                        <p:cTn id="18" dur="indefinite"/>
                                        <p:tgtEl>
                                          <p:spTgt spid="3">
                                            <p:txEl>
                                              <p:pRg st="4" end="4"/>
                                            </p:txEl>
                                          </p:spTgt>
                                        </p:tgtEl>
                                        <p:attrNameLst>
                                          <p:attrName>style.fontWeight</p:attrName>
                                        </p:attrNameLst>
                                      </p:cBhvr>
                                      <p:to>
                                        <p:strVal val="bold"/>
                                      </p:to>
                                    </p:set>
                                  </p:childTnLst>
                                </p:cTn>
                              </p:par>
                            </p:childTnLst>
                          </p:cTn>
                        </p:par>
                      </p:childTnLst>
                    </p:cTn>
                  </p:par>
                  <p:par>
                    <p:cTn id="19" fill="hold">
                      <p:stCondLst>
                        <p:cond delay="indefinite"/>
                      </p:stCondLst>
                      <p:childTnLst>
                        <p:par>
                          <p:cTn id="20" fill="hold">
                            <p:stCondLst>
                              <p:cond delay="0"/>
                            </p:stCondLst>
                            <p:childTnLst>
                              <p:par>
                                <p:cTn id="21" presetID="15" presetClass="emph" presetSubtype="0" nodeType="clickEffect">
                                  <p:stCondLst>
                                    <p:cond delay="0"/>
                                  </p:stCondLst>
                                  <p:iterate type="lt">
                                    <p:tmAbs val="25"/>
                                  </p:iterate>
                                  <p:childTnLst>
                                    <p:set>
                                      <p:cBhvr override="childStyle">
                                        <p:cTn id="22" dur="indefinite"/>
                                        <p:tgtEl>
                                          <p:spTgt spid="3">
                                            <p:txEl>
                                              <p:pRg st="5" end="5"/>
                                            </p:txEl>
                                          </p:spTgt>
                                        </p:tgtEl>
                                        <p:attrNameLst>
                                          <p:attrName>style.fontWeight</p:attrName>
                                        </p:attrNameLst>
                                      </p:cBhvr>
                                      <p:to>
                                        <p:strVal val="bold"/>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9" end="9"/>
                                            </p:txEl>
                                          </p:spTgt>
                                        </p:tgtEl>
                                        <p:attrNameLst>
                                          <p:attrName>style.visibility</p:attrName>
                                        </p:attrNameLst>
                                      </p:cBhvr>
                                      <p:to>
                                        <p:strVal val="visible"/>
                                      </p:to>
                                    </p:set>
                                    <p:animEffect transition="in" filter="fade">
                                      <p:cBhvr>
                                        <p:cTn id="32" dur="500"/>
                                        <p:tgtEl>
                                          <p:spTgt spid="3">
                                            <p:txEl>
                                              <p:pRg st="9" end="9"/>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animEffect transition="in" filter="fade">
                                      <p:cBhvr>
                                        <p:cTn id="3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13</a:t>
            </a:fld>
            <a:endParaRPr lang="fr-FR"/>
          </a:p>
        </p:txBody>
      </p:sp>
      <p:sp>
        <p:nvSpPr>
          <p:cNvPr id="7" name="Ellipse 6"/>
          <p:cNvSpPr>
            <a:spLocks noChangeAspect="1"/>
          </p:cNvSpPr>
          <p:nvPr/>
        </p:nvSpPr>
        <p:spPr>
          <a:xfrm>
            <a:off x="361890" y="5618633"/>
            <a:ext cx="1102843" cy="1102843"/>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smtClean="0">
                <a:solidFill>
                  <a:srgbClr val="1B50FF"/>
                </a:solidFill>
                <a:latin typeface="Chivo" panose="00000500000000000000" pitchFamily="2" charset="0"/>
              </a:rPr>
              <a:t>Appropriation</a:t>
            </a:r>
            <a:endParaRPr lang="fr-FR" sz="700" b="1" dirty="0">
              <a:solidFill>
                <a:srgbClr val="1B50FF"/>
              </a:solidFill>
              <a:latin typeface="Chivo" panose="00000500000000000000" pitchFamily="2" charset="0"/>
            </a:endParaRPr>
          </a:p>
        </p:txBody>
      </p:sp>
      <p:sp>
        <p:nvSpPr>
          <p:cNvPr id="3" name="Rectangle 2"/>
          <p:cNvSpPr/>
          <p:nvPr/>
        </p:nvSpPr>
        <p:spPr>
          <a:xfrm>
            <a:off x="2070340" y="1152823"/>
            <a:ext cx="6668218" cy="2339102"/>
          </a:xfrm>
          <a:prstGeom prst="rect">
            <a:avLst/>
          </a:prstGeom>
        </p:spPr>
        <p:txBody>
          <a:bodyPr wrap="square">
            <a:spAutoFit/>
          </a:bodyPr>
          <a:lstStyle/>
          <a:p>
            <a:r>
              <a:rPr lang="fr-FR" b="1" dirty="0">
                <a:solidFill>
                  <a:srgbClr val="4EFFB0"/>
                </a:solidFill>
                <a:latin typeface="Chivo" panose="00000500000000000000" pitchFamily="2" charset="0"/>
              </a:rPr>
              <a:t>2. </a:t>
            </a:r>
            <a:r>
              <a:rPr lang="en-GB" b="1" dirty="0" smtClean="0">
                <a:solidFill>
                  <a:srgbClr val="4EFFB0"/>
                </a:solidFill>
                <a:latin typeface="Chivo" panose="00000500000000000000" pitchFamily="2" charset="0"/>
              </a:rPr>
              <a:t>Accompaniment </a:t>
            </a:r>
            <a:r>
              <a:rPr lang="en-GB" b="1" dirty="0">
                <a:solidFill>
                  <a:srgbClr val="4EFFB0"/>
                </a:solidFill>
                <a:latin typeface="Chivo" panose="00000500000000000000" pitchFamily="2" charset="0"/>
              </a:rPr>
              <a:t>- exercise 1</a:t>
            </a:r>
            <a:endParaRPr lang="fr-FR" b="1" dirty="0">
              <a:solidFill>
                <a:srgbClr val="4EFFB0"/>
              </a:solidFill>
              <a:latin typeface="Chivo" panose="00000500000000000000" pitchFamily="2" charset="0"/>
            </a:endParaRPr>
          </a:p>
          <a:p>
            <a:endParaRPr lang="fr-FR" sz="1600" dirty="0">
              <a:solidFill>
                <a:srgbClr val="1B50FF"/>
              </a:solidFill>
              <a:latin typeface="Chivo" panose="00000500000000000000" pitchFamily="2" charset="0"/>
            </a:endParaRPr>
          </a:p>
          <a:p>
            <a:r>
              <a:rPr lang="en-GB" sz="1600" b="1" dirty="0" smtClean="0">
                <a:solidFill>
                  <a:srgbClr val="1B50FF"/>
                </a:solidFill>
                <a:latin typeface="Chivo" panose="00000500000000000000" pitchFamily="2" charset="0"/>
              </a:rPr>
              <a:t>Instructions</a:t>
            </a:r>
            <a:r>
              <a:rPr lang="en-GB" sz="1600" dirty="0">
                <a:solidFill>
                  <a:srgbClr val="1B50FF"/>
                </a:solidFill>
                <a:latin typeface="Chivo" panose="00000500000000000000" pitchFamily="2" charset="0"/>
              </a:rPr>
              <a:t>: Tick the right answer</a:t>
            </a:r>
            <a:r>
              <a:rPr lang="en-GB" sz="1600" dirty="0" smtClean="0">
                <a:solidFill>
                  <a:srgbClr val="1B50FF"/>
                </a:solidFill>
                <a:latin typeface="Chivo" panose="00000500000000000000" pitchFamily="2" charset="0"/>
              </a:rPr>
              <a:t>.</a:t>
            </a:r>
            <a:endParaRPr lang="fr-FR" sz="1600" dirty="0" smtClean="0">
              <a:solidFill>
                <a:srgbClr val="1B50FF"/>
              </a:solidFill>
              <a:latin typeface="Chivo" panose="00000500000000000000" pitchFamily="2" charset="0"/>
            </a:endParaRPr>
          </a:p>
          <a:p>
            <a:endParaRPr lang="fr-FR" sz="1600" dirty="0">
              <a:solidFill>
                <a:srgbClr val="1B50FF"/>
              </a:solidFill>
              <a:latin typeface="Chivo" panose="00000500000000000000" pitchFamily="2" charset="0"/>
            </a:endParaRPr>
          </a:p>
          <a:p>
            <a:r>
              <a:rPr lang="en-GB" sz="1600" dirty="0" smtClean="0">
                <a:solidFill>
                  <a:srgbClr val="1B50FF"/>
                </a:solidFill>
                <a:latin typeface="Chivo" panose="00000500000000000000" pitchFamily="2" charset="0"/>
              </a:rPr>
              <a:t>This </a:t>
            </a:r>
            <a:r>
              <a:rPr lang="en-GB" sz="1600" dirty="0">
                <a:solidFill>
                  <a:srgbClr val="1B50FF"/>
                </a:solidFill>
                <a:latin typeface="Chivo" panose="00000500000000000000" pitchFamily="2" charset="0"/>
              </a:rPr>
              <a:t>conception of culture... :</a:t>
            </a:r>
            <a:endParaRPr lang="fr-FR" sz="1600" dirty="0">
              <a:solidFill>
                <a:srgbClr val="1B50FF"/>
              </a:solidFill>
              <a:latin typeface="Chivo" panose="00000500000000000000" pitchFamily="2" charset="0"/>
            </a:endParaRPr>
          </a:p>
          <a:p>
            <a:endParaRPr lang="fr-FR" sz="1600" dirty="0">
              <a:solidFill>
                <a:srgbClr val="1B50FF"/>
              </a:solidFill>
              <a:latin typeface="Chivo" panose="00000500000000000000" pitchFamily="2" charset="0"/>
            </a:endParaRPr>
          </a:p>
          <a:p>
            <a:r>
              <a:rPr lang="en-GB" sz="1600" dirty="0" smtClean="0">
                <a:solidFill>
                  <a:srgbClr val="1B50FF"/>
                </a:solidFill>
                <a:latin typeface="Chivo" panose="00000500000000000000" pitchFamily="2" charset="0"/>
              </a:rPr>
              <a:t>A </a:t>
            </a:r>
            <a:r>
              <a:rPr lang="en-GB" sz="1600" dirty="0">
                <a:solidFill>
                  <a:srgbClr val="1B50FF"/>
                </a:solidFill>
                <a:latin typeface="Chivo" panose="00000500000000000000" pitchFamily="2" charset="0"/>
              </a:rPr>
              <a:t>= allows for uniform, standardised support. </a:t>
            </a:r>
            <a:endParaRPr lang="fr-FR" sz="1600" dirty="0">
              <a:solidFill>
                <a:srgbClr val="1B50FF"/>
              </a:solidFill>
              <a:latin typeface="Chivo" panose="00000500000000000000" pitchFamily="2" charset="0"/>
            </a:endParaRPr>
          </a:p>
          <a:p>
            <a:r>
              <a:rPr lang="en-GB" sz="1600" dirty="0">
                <a:solidFill>
                  <a:srgbClr val="1B50FF"/>
                </a:solidFill>
                <a:latin typeface="Chivo" panose="00000500000000000000" pitchFamily="2" charset="0"/>
              </a:rPr>
              <a:t>B = allows for differentiated support. </a:t>
            </a:r>
            <a:endParaRPr lang="fr-FR" sz="1600" dirty="0">
              <a:solidFill>
                <a:srgbClr val="1B50FF"/>
              </a:solidFill>
              <a:latin typeface="Chivo" panose="00000500000000000000" pitchFamily="2" charset="0"/>
            </a:endParaRPr>
          </a:p>
          <a:p>
            <a:endParaRPr lang="fr-FR" sz="1600" dirty="0">
              <a:solidFill>
                <a:srgbClr val="1B50FF"/>
              </a:solidFill>
              <a:latin typeface="Chivo" panose="00000500000000000000" pitchFamily="2" charset="0"/>
            </a:endParaRPr>
          </a:p>
        </p:txBody>
      </p:sp>
    </p:spTree>
    <p:extLst>
      <p:ext uri="{BB962C8B-B14F-4D97-AF65-F5344CB8AC3E}">
        <p14:creationId xmlns:p14="http://schemas.microsoft.com/office/powerpoint/2010/main" val="601916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14</a:t>
            </a:fld>
            <a:endParaRPr lang="fr-FR"/>
          </a:p>
        </p:txBody>
      </p:sp>
      <p:sp>
        <p:nvSpPr>
          <p:cNvPr id="7" name="Ellipse 6"/>
          <p:cNvSpPr>
            <a:spLocks noChangeAspect="1"/>
          </p:cNvSpPr>
          <p:nvPr/>
        </p:nvSpPr>
        <p:spPr>
          <a:xfrm>
            <a:off x="361890" y="5618633"/>
            <a:ext cx="1102843" cy="1102843"/>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smtClean="0">
                <a:solidFill>
                  <a:srgbClr val="1B50FF"/>
                </a:solidFill>
                <a:latin typeface="Chivo" panose="00000500000000000000" pitchFamily="2" charset="0"/>
              </a:rPr>
              <a:t>Appropriation</a:t>
            </a:r>
            <a:endParaRPr lang="fr-FR" sz="700" b="1" dirty="0">
              <a:solidFill>
                <a:srgbClr val="1B50FF"/>
              </a:solidFill>
              <a:latin typeface="Chivo" panose="00000500000000000000" pitchFamily="2" charset="0"/>
            </a:endParaRPr>
          </a:p>
        </p:txBody>
      </p:sp>
      <p:sp>
        <p:nvSpPr>
          <p:cNvPr id="3" name="Rectangle 2"/>
          <p:cNvSpPr/>
          <p:nvPr/>
        </p:nvSpPr>
        <p:spPr>
          <a:xfrm>
            <a:off x="2070340" y="1152823"/>
            <a:ext cx="6668218" cy="3046988"/>
          </a:xfrm>
          <a:prstGeom prst="rect">
            <a:avLst/>
          </a:prstGeom>
        </p:spPr>
        <p:txBody>
          <a:bodyPr wrap="square">
            <a:spAutoFit/>
          </a:bodyPr>
          <a:lstStyle/>
          <a:p>
            <a:r>
              <a:rPr lang="fr-FR" sz="1600" b="1" dirty="0" err="1" smtClean="0">
                <a:solidFill>
                  <a:srgbClr val="1B50FF"/>
                </a:solidFill>
                <a:latin typeface="Chivo" panose="00000500000000000000" pitchFamily="2" charset="0"/>
              </a:rPr>
              <a:t>Answer</a:t>
            </a:r>
            <a:r>
              <a:rPr lang="fr-FR" sz="1600" dirty="0" smtClean="0">
                <a:solidFill>
                  <a:srgbClr val="1B50FF"/>
                </a:solidFill>
                <a:latin typeface="Chivo" panose="00000500000000000000" pitchFamily="2" charset="0"/>
              </a:rPr>
              <a:t>: </a:t>
            </a:r>
            <a:endParaRPr lang="fr-FR" sz="1600" dirty="0">
              <a:solidFill>
                <a:srgbClr val="1B50FF"/>
              </a:solidFill>
              <a:latin typeface="Chivo" panose="00000500000000000000" pitchFamily="2" charset="0"/>
            </a:endParaRPr>
          </a:p>
          <a:p>
            <a:endParaRPr lang="fr-FR" sz="1600" dirty="0">
              <a:solidFill>
                <a:srgbClr val="1B50FF"/>
              </a:solidFill>
              <a:latin typeface="Chivo" panose="00000500000000000000" pitchFamily="2" charset="0"/>
            </a:endParaRPr>
          </a:p>
          <a:p>
            <a:r>
              <a:rPr lang="en-GB" sz="1600" dirty="0" smtClean="0">
                <a:solidFill>
                  <a:srgbClr val="1B50FF"/>
                </a:solidFill>
                <a:latin typeface="Chivo" panose="00000500000000000000" pitchFamily="2" charset="0"/>
              </a:rPr>
              <a:t>This </a:t>
            </a:r>
            <a:r>
              <a:rPr lang="en-GB" sz="1600" dirty="0">
                <a:solidFill>
                  <a:srgbClr val="1B50FF"/>
                </a:solidFill>
                <a:latin typeface="Chivo" panose="00000500000000000000" pitchFamily="2" charset="0"/>
              </a:rPr>
              <a:t>conception of culture...:</a:t>
            </a:r>
            <a:endParaRPr lang="fr-FR" sz="1600" dirty="0">
              <a:solidFill>
                <a:srgbClr val="1B50FF"/>
              </a:solidFill>
              <a:latin typeface="Chivo" panose="00000500000000000000" pitchFamily="2" charset="0"/>
            </a:endParaRPr>
          </a:p>
          <a:p>
            <a:r>
              <a:rPr lang="en-GB" sz="1600" dirty="0">
                <a:solidFill>
                  <a:srgbClr val="1B50FF"/>
                </a:solidFill>
                <a:latin typeface="Chivo" panose="00000500000000000000" pitchFamily="2" charset="0"/>
              </a:rPr>
              <a:t>A = allows uniform, standardised support. </a:t>
            </a:r>
            <a:endParaRPr lang="fr-FR" sz="1600" dirty="0">
              <a:solidFill>
                <a:srgbClr val="1B50FF"/>
              </a:solidFill>
              <a:latin typeface="Chivo" panose="00000500000000000000" pitchFamily="2" charset="0"/>
            </a:endParaRPr>
          </a:p>
          <a:p>
            <a:r>
              <a:rPr lang="en-GB" sz="1600" dirty="0">
                <a:solidFill>
                  <a:srgbClr val="1B50FF"/>
                </a:solidFill>
                <a:latin typeface="Chivo" panose="00000500000000000000" pitchFamily="2" charset="0"/>
              </a:rPr>
              <a:t>B = allows a differentiated support. </a:t>
            </a:r>
            <a:endParaRPr lang="fr-FR" sz="1600" dirty="0">
              <a:solidFill>
                <a:srgbClr val="1B50FF"/>
              </a:solidFill>
              <a:latin typeface="Chivo" panose="00000500000000000000" pitchFamily="2" charset="0"/>
            </a:endParaRPr>
          </a:p>
          <a:p>
            <a:endParaRPr lang="fr-FR" sz="1600" dirty="0">
              <a:solidFill>
                <a:srgbClr val="1B50FF"/>
              </a:solidFill>
              <a:latin typeface="Chivo" panose="00000500000000000000" pitchFamily="2" charset="0"/>
            </a:endParaRPr>
          </a:p>
          <a:p>
            <a:r>
              <a:rPr lang="fr-FR" sz="1600" b="1" dirty="0" err="1" smtClean="0">
                <a:solidFill>
                  <a:srgbClr val="1B50FF"/>
                </a:solidFill>
                <a:latin typeface="Chivo" panose="00000500000000000000" pitchFamily="2" charset="0"/>
              </a:rPr>
              <a:t>Answer</a:t>
            </a:r>
            <a:r>
              <a:rPr lang="fr-FR" sz="1600" b="1" dirty="0" smtClean="0">
                <a:solidFill>
                  <a:srgbClr val="1B50FF"/>
                </a:solidFill>
                <a:latin typeface="Chivo" panose="00000500000000000000" pitchFamily="2" charset="0"/>
              </a:rPr>
              <a:t> B</a:t>
            </a:r>
            <a:endParaRPr lang="fr-FR" sz="1600" b="1" dirty="0">
              <a:solidFill>
                <a:srgbClr val="1B50FF"/>
              </a:solidFill>
              <a:latin typeface="Chivo" panose="00000500000000000000" pitchFamily="2" charset="0"/>
            </a:endParaRPr>
          </a:p>
          <a:p>
            <a:endParaRPr lang="fr-FR" sz="1600" dirty="0">
              <a:solidFill>
                <a:srgbClr val="1B50FF"/>
              </a:solidFill>
              <a:latin typeface="Chivo" panose="00000500000000000000" pitchFamily="2" charset="0"/>
            </a:endParaRPr>
          </a:p>
          <a:p>
            <a:r>
              <a:rPr lang="fr-FR" sz="1600" b="1" dirty="0" smtClean="0">
                <a:solidFill>
                  <a:srgbClr val="1B50FF"/>
                </a:solidFill>
                <a:latin typeface="Chivo" panose="00000500000000000000" pitchFamily="2" charset="0"/>
              </a:rPr>
              <a:t>Feedback</a:t>
            </a:r>
            <a:r>
              <a:rPr lang="fr-FR" sz="1600" dirty="0" smtClean="0">
                <a:solidFill>
                  <a:srgbClr val="1B50FF"/>
                </a:solidFill>
                <a:latin typeface="Chivo" panose="00000500000000000000" pitchFamily="2" charset="0"/>
              </a:rPr>
              <a:t>: </a:t>
            </a:r>
            <a:r>
              <a:rPr lang="en-GB" sz="1600" dirty="0">
                <a:solidFill>
                  <a:srgbClr val="1B50FF"/>
                </a:solidFill>
                <a:latin typeface="Chivo" panose="00000500000000000000" pitchFamily="2" charset="0"/>
              </a:rPr>
              <a:t>Support that respects cultural rights allows us to avoid systematism. It is meant to be unique, co-constructed, contextualized, to ensure that it is adequate, acceptable and adapted to the person's life path</a:t>
            </a:r>
            <a:r>
              <a:rPr lang="en-GB" sz="1600" dirty="0" smtClean="0">
                <a:solidFill>
                  <a:srgbClr val="1B50FF"/>
                </a:solidFill>
                <a:latin typeface="Chivo" panose="00000500000000000000" pitchFamily="2" charset="0"/>
              </a:rPr>
              <a:t>.</a:t>
            </a:r>
            <a:endParaRPr lang="fr-FR" sz="1600" dirty="0">
              <a:solidFill>
                <a:srgbClr val="1B50FF"/>
              </a:solidFill>
              <a:latin typeface="Chivo" panose="00000500000000000000" pitchFamily="2" charset="0"/>
            </a:endParaRPr>
          </a:p>
        </p:txBody>
      </p:sp>
    </p:spTree>
    <p:extLst>
      <p:ext uri="{BB962C8B-B14F-4D97-AF65-F5344CB8AC3E}">
        <p14:creationId xmlns:p14="http://schemas.microsoft.com/office/powerpoint/2010/main" val="823121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mph" presetSubtype="0" nodeType="clickEffect">
                                  <p:stCondLst>
                                    <p:cond delay="0"/>
                                  </p:stCondLst>
                                  <p:childTnLst>
                                    <p:set>
                                      <p:cBhvr rctx="PPT">
                                        <p:cTn id="11" dur="indefinite"/>
                                        <p:tgtEl>
                                          <p:spTgt spid="3">
                                            <p:txEl>
                                              <p:pRg st="3" end="3"/>
                                            </p:txEl>
                                          </p:spTgt>
                                        </p:tgtEl>
                                        <p:attrNameLst>
                                          <p:attrName>style.opacity</p:attrName>
                                        </p:attrNameLst>
                                      </p:cBhvr>
                                      <p:to>
                                        <p:strVal val="0.5"/>
                                      </p:to>
                                    </p:set>
                                    <p:animEffect filter="image" prLst="opacity: 0.5">
                                      <p:cBhvr rctx="IE">
                                        <p:cTn id="12" dur="indefinite"/>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5" presetClass="emph" presetSubtype="0" nodeType="clickEffect">
                                  <p:stCondLst>
                                    <p:cond delay="0"/>
                                  </p:stCondLst>
                                  <p:iterate type="lt">
                                    <p:tmAbs val="25"/>
                                  </p:iterate>
                                  <p:childTnLst>
                                    <p:set>
                                      <p:cBhvr override="childStyle">
                                        <p:cTn id="16" dur="indefinite"/>
                                        <p:tgtEl>
                                          <p:spTgt spid="3">
                                            <p:txEl>
                                              <p:pRg st="4" end="4"/>
                                            </p:txEl>
                                          </p:spTgt>
                                        </p:tgtEl>
                                        <p:attrNameLst>
                                          <p:attrName>style.fontWeight</p:attrName>
                                        </p:attrNameLst>
                                      </p:cBhvr>
                                      <p:to>
                                        <p:strVal val="bold"/>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500"/>
                                        <p:tgtEl>
                                          <p:spTgt spid="3">
                                            <p:txEl>
                                              <p:pRg st="6" end="6"/>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8" end="8"/>
                                            </p:txEl>
                                          </p:spTgt>
                                        </p:tgtEl>
                                        <p:attrNameLst>
                                          <p:attrName>style.visibility</p:attrName>
                                        </p:attrNameLst>
                                      </p:cBhvr>
                                      <p:to>
                                        <p:strVal val="visible"/>
                                      </p:to>
                                    </p:set>
                                    <p:animEffect transition="in" filter="fade">
                                      <p:cBhvr>
                                        <p:cTn id="26"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15</a:t>
            </a:fld>
            <a:endParaRPr lang="fr-FR"/>
          </a:p>
        </p:txBody>
      </p:sp>
      <p:sp>
        <p:nvSpPr>
          <p:cNvPr id="7" name="Ellipse 6"/>
          <p:cNvSpPr>
            <a:spLocks noChangeAspect="1"/>
          </p:cNvSpPr>
          <p:nvPr/>
        </p:nvSpPr>
        <p:spPr>
          <a:xfrm>
            <a:off x="361890" y="5618633"/>
            <a:ext cx="1102843" cy="1102843"/>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smtClean="0">
                <a:solidFill>
                  <a:srgbClr val="1B50FF"/>
                </a:solidFill>
                <a:latin typeface="Chivo" panose="00000500000000000000" pitchFamily="2" charset="0"/>
              </a:rPr>
              <a:t>Appropriation</a:t>
            </a:r>
            <a:endParaRPr lang="fr-FR" sz="700" b="1" dirty="0">
              <a:solidFill>
                <a:srgbClr val="1B50FF"/>
              </a:solidFill>
              <a:latin typeface="Chivo" panose="00000500000000000000" pitchFamily="2" charset="0"/>
            </a:endParaRPr>
          </a:p>
        </p:txBody>
      </p:sp>
      <p:sp>
        <p:nvSpPr>
          <p:cNvPr id="3" name="Rectangle 2"/>
          <p:cNvSpPr/>
          <p:nvPr/>
        </p:nvSpPr>
        <p:spPr>
          <a:xfrm>
            <a:off x="2061713" y="1165369"/>
            <a:ext cx="6642340" cy="3077766"/>
          </a:xfrm>
          <a:prstGeom prst="rect">
            <a:avLst/>
          </a:prstGeom>
        </p:spPr>
        <p:txBody>
          <a:bodyPr wrap="square">
            <a:spAutoFit/>
          </a:bodyPr>
          <a:lstStyle/>
          <a:p>
            <a:r>
              <a:rPr lang="fr-FR" b="1" dirty="0" smtClean="0">
                <a:solidFill>
                  <a:srgbClr val="4EFFB0"/>
                </a:solidFill>
                <a:latin typeface="Chivo" panose="00000500000000000000" pitchFamily="2" charset="0"/>
              </a:rPr>
              <a:t>3. </a:t>
            </a:r>
            <a:r>
              <a:rPr lang="en-GB" b="1" dirty="0" smtClean="0">
                <a:solidFill>
                  <a:srgbClr val="4EFFB0"/>
                </a:solidFill>
                <a:latin typeface="Chivo" panose="00000500000000000000" pitchFamily="2" charset="0"/>
              </a:rPr>
              <a:t>Support </a:t>
            </a:r>
            <a:r>
              <a:rPr lang="en-GB" b="1" dirty="0">
                <a:solidFill>
                  <a:srgbClr val="4EFFB0"/>
                </a:solidFill>
                <a:latin typeface="Chivo" panose="00000500000000000000" pitchFamily="2" charset="0"/>
              </a:rPr>
              <a:t>- exercise 2</a:t>
            </a:r>
            <a:endParaRPr lang="fr-FR" b="1" dirty="0">
              <a:solidFill>
                <a:srgbClr val="4EFFB0"/>
              </a:solidFill>
              <a:latin typeface="Chivo" panose="00000500000000000000" pitchFamily="2" charset="0"/>
            </a:endParaRPr>
          </a:p>
          <a:p>
            <a:endParaRPr lang="fr-FR" sz="1600" dirty="0">
              <a:solidFill>
                <a:srgbClr val="1B50FF"/>
              </a:solidFill>
              <a:latin typeface="Chivo" panose="00000500000000000000" pitchFamily="2" charset="0"/>
            </a:endParaRPr>
          </a:p>
          <a:p>
            <a:r>
              <a:rPr lang="en-GB" sz="1600" b="1" dirty="0">
                <a:solidFill>
                  <a:srgbClr val="1B50FF"/>
                </a:solidFill>
                <a:latin typeface="Chivo" panose="00000500000000000000" pitchFamily="2" charset="0"/>
              </a:rPr>
              <a:t>Instructions</a:t>
            </a:r>
            <a:r>
              <a:rPr lang="en-GB" sz="1600" dirty="0">
                <a:solidFill>
                  <a:srgbClr val="1B50FF"/>
                </a:solidFill>
                <a:latin typeface="Chivo" panose="00000500000000000000" pitchFamily="2" charset="0"/>
              </a:rPr>
              <a:t>: Tick the right answer</a:t>
            </a:r>
            <a:r>
              <a:rPr lang="en-GB" sz="1600" dirty="0" smtClean="0">
                <a:solidFill>
                  <a:srgbClr val="1B50FF"/>
                </a:solidFill>
                <a:latin typeface="Chivo" panose="00000500000000000000" pitchFamily="2" charset="0"/>
              </a:rPr>
              <a:t>.</a:t>
            </a:r>
          </a:p>
          <a:p>
            <a:endParaRPr lang="fr-FR" sz="1600" dirty="0">
              <a:solidFill>
                <a:srgbClr val="1B50FF"/>
              </a:solidFill>
              <a:latin typeface="Chivo" panose="00000500000000000000" pitchFamily="2" charset="0"/>
            </a:endParaRPr>
          </a:p>
          <a:p>
            <a:r>
              <a:rPr lang="en-GB" sz="1600" dirty="0">
                <a:solidFill>
                  <a:srgbClr val="1B50FF"/>
                </a:solidFill>
                <a:latin typeface="Chivo" panose="00000500000000000000" pitchFamily="2" charset="0"/>
              </a:rPr>
              <a:t>What attitudes are expected of participants in a coaching process</a:t>
            </a:r>
            <a:r>
              <a:rPr lang="en-GB" sz="1600" dirty="0" smtClean="0">
                <a:solidFill>
                  <a:srgbClr val="1B50FF"/>
                </a:solidFill>
                <a:latin typeface="Chivo" panose="00000500000000000000" pitchFamily="2" charset="0"/>
              </a:rPr>
              <a:t>?</a:t>
            </a:r>
          </a:p>
          <a:p>
            <a:endParaRPr lang="en-GB" sz="1600" dirty="0" smtClean="0">
              <a:solidFill>
                <a:srgbClr val="1B50FF"/>
              </a:solidFill>
              <a:latin typeface="Chivo" panose="00000500000000000000" pitchFamily="2" charset="0"/>
            </a:endParaRPr>
          </a:p>
          <a:p>
            <a:r>
              <a:rPr lang="en-GB" sz="1600" dirty="0" smtClean="0">
                <a:solidFill>
                  <a:srgbClr val="1B50FF"/>
                </a:solidFill>
                <a:latin typeface="Chivo" panose="00000500000000000000" pitchFamily="2" charset="0"/>
              </a:rPr>
              <a:t>A </a:t>
            </a:r>
            <a:r>
              <a:rPr lang="en-GB" sz="1600" dirty="0">
                <a:solidFill>
                  <a:srgbClr val="1B50FF"/>
                </a:solidFill>
                <a:latin typeface="Chivo" panose="00000500000000000000" pitchFamily="2" charset="0"/>
              </a:rPr>
              <a:t>= Humble </a:t>
            </a:r>
            <a:endParaRPr lang="fr-FR" sz="1600" dirty="0">
              <a:solidFill>
                <a:srgbClr val="1B50FF"/>
              </a:solidFill>
              <a:latin typeface="Chivo" panose="00000500000000000000" pitchFamily="2" charset="0"/>
            </a:endParaRPr>
          </a:p>
          <a:p>
            <a:r>
              <a:rPr lang="en-GB" sz="1600" dirty="0">
                <a:solidFill>
                  <a:srgbClr val="1B50FF"/>
                </a:solidFill>
                <a:latin typeface="Chivo" panose="00000500000000000000" pitchFamily="2" charset="0"/>
              </a:rPr>
              <a:t>B = Responsible </a:t>
            </a:r>
            <a:endParaRPr lang="fr-FR" sz="1600" dirty="0">
              <a:solidFill>
                <a:srgbClr val="1B50FF"/>
              </a:solidFill>
              <a:latin typeface="Chivo" panose="00000500000000000000" pitchFamily="2" charset="0"/>
            </a:endParaRPr>
          </a:p>
          <a:p>
            <a:r>
              <a:rPr lang="en-GB" sz="1600" dirty="0">
                <a:solidFill>
                  <a:srgbClr val="1B50FF"/>
                </a:solidFill>
                <a:latin typeface="Chivo" panose="00000500000000000000" pitchFamily="2" charset="0"/>
              </a:rPr>
              <a:t>C = Submissive </a:t>
            </a:r>
            <a:endParaRPr lang="fr-FR" sz="1600" dirty="0">
              <a:solidFill>
                <a:srgbClr val="1B50FF"/>
              </a:solidFill>
              <a:latin typeface="Chivo" panose="00000500000000000000" pitchFamily="2" charset="0"/>
            </a:endParaRPr>
          </a:p>
          <a:p>
            <a:r>
              <a:rPr lang="en-GB" sz="1600" dirty="0">
                <a:solidFill>
                  <a:srgbClr val="1B50FF"/>
                </a:solidFill>
                <a:latin typeface="Chivo" panose="00000500000000000000" pitchFamily="2" charset="0"/>
              </a:rPr>
              <a:t>D = Authoritative </a:t>
            </a:r>
            <a:endParaRPr lang="fr-FR" sz="1600" dirty="0">
              <a:solidFill>
                <a:srgbClr val="1B50FF"/>
              </a:solidFill>
              <a:latin typeface="Chivo" panose="00000500000000000000" pitchFamily="2" charset="0"/>
            </a:endParaRPr>
          </a:p>
          <a:p>
            <a:endParaRPr lang="fr-FR" sz="1600" dirty="0">
              <a:solidFill>
                <a:srgbClr val="1B50FF"/>
              </a:solidFill>
              <a:latin typeface="Chivo" panose="00000500000000000000" pitchFamily="2" charset="0"/>
            </a:endParaRPr>
          </a:p>
          <a:p>
            <a:endParaRPr lang="fr-FR" sz="1600" dirty="0">
              <a:solidFill>
                <a:srgbClr val="1B50FF"/>
              </a:solidFill>
              <a:latin typeface="Chivo" panose="00000500000000000000" pitchFamily="2" charset="0"/>
            </a:endParaRPr>
          </a:p>
        </p:txBody>
      </p:sp>
    </p:spTree>
    <p:extLst>
      <p:ext uri="{BB962C8B-B14F-4D97-AF65-F5344CB8AC3E}">
        <p14:creationId xmlns:p14="http://schemas.microsoft.com/office/powerpoint/2010/main" val="735504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fade">
                                      <p:cBhvr>
                                        <p:cTn id="32" dur="500"/>
                                        <p:tgtEl>
                                          <p:spTgt spid="3">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Effect transition="in" filter="fade">
                                      <p:cBhvr>
                                        <p:cTn id="37"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16</a:t>
            </a:fld>
            <a:endParaRPr lang="fr-FR"/>
          </a:p>
        </p:txBody>
      </p:sp>
      <p:sp>
        <p:nvSpPr>
          <p:cNvPr id="7" name="Ellipse 6"/>
          <p:cNvSpPr>
            <a:spLocks noChangeAspect="1"/>
          </p:cNvSpPr>
          <p:nvPr/>
        </p:nvSpPr>
        <p:spPr>
          <a:xfrm>
            <a:off x="361890" y="5618633"/>
            <a:ext cx="1102843" cy="1102843"/>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smtClean="0">
                <a:solidFill>
                  <a:srgbClr val="1B50FF"/>
                </a:solidFill>
                <a:latin typeface="Chivo" panose="00000500000000000000" pitchFamily="2" charset="0"/>
              </a:rPr>
              <a:t>Appropriation</a:t>
            </a:r>
            <a:endParaRPr lang="fr-FR" sz="700" b="1" dirty="0">
              <a:solidFill>
                <a:srgbClr val="1B50FF"/>
              </a:solidFill>
              <a:latin typeface="Chivo" panose="00000500000000000000" pitchFamily="2" charset="0"/>
            </a:endParaRPr>
          </a:p>
        </p:txBody>
      </p:sp>
      <p:sp>
        <p:nvSpPr>
          <p:cNvPr id="3" name="Rectangle 2"/>
          <p:cNvSpPr/>
          <p:nvPr/>
        </p:nvSpPr>
        <p:spPr>
          <a:xfrm>
            <a:off x="2061713" y="1165369"/>
            <a:ext cx="6642340" cy="4031873"/>
          </a:xfrm>
          <a:prstGeom prst="rect">
            <a:avLst/>
          </a:prstGeom>
        </p:spPr>
        <p:txBody>
          <a:bodyPr wrap="square">
            <a:spAutoFit/>
          </a:bodyPr>
          <a:lstStyle/>
          <a:p>
            <a:r>
              <a:rPr lang="fr-FR" sz="1600" b="1" dirty="0" err="1" smtClean="0">
                <a:solidFill>
                  <a:srgbClr val="1B50FF"/>
                </a:solidFill>
                <a:latin typeface="Chivo" panose="00000500000000000000" pitchFamily="2" charset="0"/>
              </a:rPr>
              <a:t>Answer</a:t>
            </a:r>
            <a:r>
              <a:rPr lang="fr-FR" sz="1600" dirty="0" smtClean="0">
                <a:solidFill>
                  <a:srgbClr val="1B50FF"/>
                </a:solidFill>
                <a:latin typeface="Chivo" panose="00000500000000000000" pitchFamily="2" charset="0"/>
              </a:rPr>
              <a:t>:</a:t>
            </a:r>
          </a:p>
          <a:p>
            <a:endParaRPr lang="fr-FR" sz="1600" dirty="0">
              <a:solidFill>
                <a:srgbClr val="1B50FF"/>
              </a:solidFill>
              <a:latin typeface="Chivo" panose="00000500000000000000" pitchFamily="2" charset="0"/>
            </a:endParaRPr>
          </a:p>
          <a:p>
            <a:r>
              <a:rPr lang="fr-FR" sz="1600" dirty="0" smtClean="0">
                <a:solidFill>
                  <a:srgbClr val="1B50FF"/>
                </a:solidFill>
                <a:latin typeface="Chivo" panose="00000500000000000000" pitchFamily="2" charset="0"/>
              </a:rPr>
              <a:t>A = Humble </a:t>
            </a:r>
          </a:p>
          <a:p>
            <a:r>
              <a:rPr lang="fr-FR" sz="1600" dirty="0" smtClean="0">
                <a:solidFill>
                  <a:srgbClr val="1B50FF"/>
                </a:solidFill>
                <a:latin typeface="Chivo" panose="00000500000000000000" pitchFamily="2" charset="0"/>
              </a:rPr>
              <a:t>B = </a:t>
            </a:r>
            <a:r>
              <a:rPr lang="fr-FR" sz="1600" dirty="0" err="1" smtClean="0">
                <a:solidFill>
                  <a:srgbClr val="1B50FF"/>
                </a:solidFill>
                <a:latin typeface="Chivo" panose="00000500000000000000" pitchFamily="2" charset="0"/>
              </a:rPr>
              <a:t>Responsible</a:t>
            </a:r>
            <a:r>
              <a:rPr lang="fr-FR" sz="1600" dirty="0" smtClean="0">
                <a:solidFill>
                  <a:srgbClr val="1B50FF"/>
                </a:solidFill>
                <a:latin typeface="Chivo" panose="00000500000000000000" pitchFamily="2" charset="0"/>
              </a:rPr>
              <a:t> </a:t>
            </a:r>
          </a:p>
          <a:p>
            <a:r>
              <a:rPr lang="fr-FR" sz="1600" dirty="0" smtClean="0">
                <a:solidFill>
                  <a:srgbClr val="1B50FF"/>
                </a:solidFill>
                <a:latin typeface="Chivo" panose="00000500000000000000" pitchFamily="2" charset="0"/>
              </a:rPr>
              <a:t>C = </a:t>
            </a:r>
            <a:r>
              <a:rPr lang="fr-FR" sz="1600" dirty="0" err="1" smtClean="0">
                <a:solidFill>
                  <a:srgbClr val="1B50FF"/>
                </a:solidFill>
                <a:latin typeface="Chivo" panose="00000500000000000000" pitchFamily="2" charset="0"/>
              </a:rPr>
              <a:t>Submissive</a:t>
            </a:r>
            <a:endParaRPr lang="fr-FR" sz="1600" dirty="0" smtClean="0">
              <a:solidFill>
                <a:srgbClr val="1B50FF"/>
              </a:solidFill>
              <a:latin typeface="Chivo" panose="00000500000000000000" pitchFamily="2" charset="0"/>
            </a:endParaRPr>
          </a:p>
          <a:p>
            <a:r>
              <a:rPr lang="fr-FR" sz="1600" dirty="0" smtClean="0">
                <a:solidFill>
                  <a:srgbClr val="1B50FF"/>
                </a:solidFill>
                <a:latin typeface="Chivo" panose="00000500000000000000" pitchFamily="2" charset="0"/>
              </a:rPr>
              <a:t>D = </a:t>
            </a:r>
            <a:r>
              <a:rPr lang="fr-FR" sz="1600" dirty="0" err="1" smtClean="0">
                <a:solidFill>
                  <a:srgbClr val="1B50FF"/>
                </a:solidFill>
                <a:latin typeface="Chivo" panose="00000500000000000000" pitchFamily="2" charset="0"/>
              </a:rPr>
              <a:t>Authoritative</a:t>
            </a:r>
            <a:r>
              <a:rPr lang="fr-FR" sz="1600" dirty="0" smtClean="0">
                <a:solidFill>
                  <a:srgbClr val="1B50FF"/>
                </a:solidFill>
                <a:latin typeface="Chivo" panose="00000500000000000000" pitchFamily="2" charset="0"/>
              </a:rPr>
              <a:t> </a:t>
            </a:r>
            <a:endParaRPr lang="fr-FR" sz="1600" dirty="0">
              <a:solidFill>
                <a:srgbClr val="1B50FF"/>
              </a:solidFill>
              <a:latin typeface="Chivo" panose="00000500000000000000" pitchFamily="2" charset="0"/>
            </a:endParaRPr>
          </a:p>
          <a:p>
            <a:endParaRPr lang="fr-FR" sz="1600" dirty="0">
              <a:solidFill>
                <a:srgbClr val="1B50FF"/>
              </a:solidFill>
              <a:latin typeface="Chivo" panose="00000500000000000000" pitchFamily="2" charset="0"/>
            </a:endParaRPr>
          </a:p>
          <a:p>
            <a:r>
              <a:rPr lang="fr-FR" sz="1600" b="1" dirty="0" err="1" smtClean="0">
                <a:solidFill>
                  <a:srgbClr val="1B50FF"/>
                </a:solidFill>
                <a:latin typeface="Chivo" panose="00000500000000000000" pitchFamily="2" charset="0"/>
              </a:rPr>
              <a:t>Answers</a:t>
            </a:r>
            <a:r>
              <a:rPr lang="fr-FR" sz="1600" b="1" dirty="0" smtClean="0">
                <a:solidFill>
                  <a:srgbClr val="1B50FF"/>
                </a:solidFill>
                <a:latin typeface="Chivo" panose="00000500000000000000" pitchFamily="2" charset="0"/>
              </a:rPr>
              <a:t> A et B</a:t>
            </a:r>
            <a:endParaRPr lang="fr-FR" sz="1600" dirty="0">
              <a:solidFill>
                <a:srgbClr val="1B50FF"/>
              </a:solidFill>
              <a:latin typeface="Chivo" panose="00000500000000000000" pitchFamily="2" charset="0"/>
            </a:endParaRPr>
          </a:p>
          <a:p>
            <a:endParaRPr lang="fr-FR" sz="1600" dirty="0">
              <a:solidFill>
                <a:srgbClr val="1B50FF"/>
              </a:solidFill>
              <a:latin typeface="Chivo" panose="00000500000000000000" pitchFamily="2" charset="0"/>
            </a:endParaRPr>
          </a:p>
          <a:p>
            <a:r>
              <a:rPr lang="fr-FR" sz="1600" b="1" dirty="0" smtClean="0">
                <a:solidFill>
                  <a:srgbClr val="1B50FF"/>
                </a:solidFill>
                <a:latin typeface="Chivo" panose="00000500000000000000" pitchFamily="2" charset="0"/>
              </a:rPr>
              <a:t>Feedback</a:t>
            </a:r>
            <a:r>
              <a:rPr lang="fr-FR" sz="1600" dirty="0" smtClean="0">
                <a:solidFill>
                  <a:srgbClr val="1B50FF"/>
                </a:solidFill>
                <a:latin typeface="Chivo" panose="00000500000000000000" pitchFamily="2" charset="0"/>
              </a:rPr>
              <a:t>: </a:t>
            </a:r>
            <a:r>
              <a:rPr lang="en-GB" sz="1600" dirty="0">
                <a:solidFill>
                  <a:srgbClr val="1B50FF"/>
                </a:solidFill>
                <a:latin typeface="Chivo" panose="00000500000000000000" pitchFamily="2" charset="0"/>
              </a:rPr>
              <a:t>A respectful accompaniment of cultural rights cannot exist without a posture of humility and responsibility. On the other hand, submission is not expected because it contradicts the affirmation that each person has the right to choose his or her cultural identity and to realise his or her freedom. Reservation is not desirable because it could limit the richness of the reciprocity of </a:t>
            </a:r>
            <a:r>
              <a:rPr lang="en-GB" sz="1600" dirty="0" smtClean="0">
                <a:solidFill>
                  <a:srgbClr val="1B50FF"/>
                </a:solidFill>
                <a:latin typeface="Chivo" panose="00000500000000000000" pitchFamily="2" charset="0"/>
              </a:rPr>
              <a:t>contributions</a:t>
            </a:r>
            <a:r>
              <a:rPr lang="fr-FR" sz="1600" dirty="0" smtClean="0">
                <a:solidFill>
                  <a:srgbClr val="1B50FF"/>
                </a:solidFill>
                <a:latin typeface="Chivo" panose="00000500000000000000" pitchFamily="2" charset="0"/>
              </a:rPr>
              <a:t>.</a:t>
            </a:r>
            <a:endParaRPr lang="fr-FR" sz="1600" dirty="0">
              <a:solidFill>
                <a:srgbClr val="1B50FF"/>
              </a:solidFill>
              <a:latin typeface="Chivo" panose="00000500000000000000" pitchFamily="2" charset="0"/>
            </a:endParaRPr>
          </a:p>
        </p:txBody>
      </p:sp>
    </p:spTree>
    <p:extLst>
      <p:ext uri="{BB962C8B-B14F-4D97-AF65-F5344CB8AC3E}">
        <p14:creationId xmlns:p14="http://schemas.microsoft.com/office/powerpoint/2010/main" val="397619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3">
                                            <p:txEl>
                                              <p:pRg st="2" end="2"/>
                                            </p:txEl>
                                          </p:spTgt>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15" presetClass="emph" presetSubtype="0" nodeType="clickEffect">
                                  <p:stCondLst>
                                    <p:cond delay="0"/>
                                  </p:stCondLst>
                                  <p:iterate type="lt">
                                    <p:tmAbs val="25"/>
                                  </p:iterate>
                                  <p:childTnLst>
                                    <p:set>
                                      <p:cBhvr override="childStyle">
                                        <p:cTn id="10" dur="indefinite"/>
                                        <p:tgtEl>
                                          <p:spTgt spid="3">
                                            <p:txEl>
                                              <p:pRg st="3" end="3"/>
                                            </p:txEl>
                                          </p:spTgt>
                                        </p:tgtEl>
                                        <p:attrNameLst>
                                          <p:attrName>style.fontWeight</p:attrName>
                                        </p:attrNameLst>
                                      </p:cBhvr>
                                      <p:to>
                                        <p:strVal val="bold"/>
                                      </p:to>
                                    </p:set>
                                  </p:childTnLst>
                                </p:cTn>
                              </p:par>
                            </p:childTnLst>
                          </p:cTn>
                        </p:par>
                      </p:childTnLst>
                    </p:cTn>
                  </p:par>
                  <p:par>
                    <p:cTn id="11" fill="hold">
                      <p:stCondLst>
                        <p:cond delay="indefinite"/>
                      </p:stCondLst>
                      <p:childTnLst>
                        <p:par>
                          <p:cTn id="12" fill="hold">
                            <p:stCondLst>
                              <p:cond delay="0"/>
                            </p:stCondLst>
                            <p:childTnLst>
                              <p:par>
                                <p:cTn id="13" presetID="30" presetClass="emph" presetSubtype="0" fill="hold" nodeType="clickEffect">
                                  <p:stCondLst>
                                    <p:cond delay="0"/>
                                  </p:stCondLst>
                                  <p:childTnLst>
                                    <p:animClr clrSpc="hsl" dir="cw">
                                      <p:cBhvr override="childStyle">
                                        <p:cTn id="14" dur="500" fill="hold"/>
                                        <p:tgtEl>
                                          <p:spTgt spid="3">
                                            <p:txEl>
                                              <p:pRg st="4" end="4"/>
                                            </p:txEl>
                                          </p:spTgt>
                                        </p:tgtEl>
                                        <p:attrNameLst>
                                          <p:attrName>style.color</p:attrName>
                                        </p:attrNameLst>
                                      </p:cBhvr>
                                      <p:by>
                                        <p:hsl h="0" s="12549" l="25098"/>
                                      </p:by>
                                    </p:animClr>
                                    <p:animClr clrSpc="hsl" dir="cw">
                                      <p:cBhvr>
                                        <p:cTn id="15" dur="500" fill="hold"/>
                                        <p:tgtEl>
                                          <p:spTgt spid="3">
                                            <p:txEl>
                                              <p:pRg st="4" end="4"/>
                                            </p:txEl>
                                          </p:spTgt>
                                        </p:tgtEl>
                                        <p:attrNameLst>
                                          <p:attrName>fillcolor</p:attrName>
                                        </p:attrNameLst>
                                      </p:cBhvr>
                                      <p:by>
                                        <p:hsl h="0" s="12549" l="25098"/>
                                      </p:by>
                                    </p:animClr>
                                    <p:animClr clrSpc="hsl" dir="cw">
                                      <p:cBhvr>
                                        <p:cTn id="16" dur="500" fill="hold"/>
                                        <p:tgtEl>
                                          <p:spTgt spid="3">
                                            <p:txEl>
                                              <p:pRg st="4" end="4"/>
                                            </p:txEl>
                                          </p:spTgt>
                                        </p:tgtEl>
                                        <p:attrNameLst>
                                          <p:attrName>stroke.color</p:attrName>
                                        </p:attrNameLst>
                                      </p:cBhvr>
                                      <p:by>
                                        <p:hsl h="0" s="12549" l="25098"/>
                                      </p:by>
                                    </p:animClr>
                                    <p:set>
                                      <p:cBhvr>
                                        <p:cTn id="17" dur="500" fill="hold"/>
                                        <p:tgtEl>
                                          <p:spTgt spid="3">
                                            <p:txEl>
                                              <p:pRg st="4" end="4"/>
                                            </p:txEl>
                                          </p:spTgt>
                                        </p:tgtEl>
                                        <p:attrNameLst>
                                          <p:attrName>fill.type</p:attrName>
                                        </p:attrNameLst>
                                      </p:cBhvr>
                                      <p:to>
                                        <p:strVal val="solid"/>
                                      </p:to>
                                    </p:set>
                                  </p:childTnLst>
                                </p:cTn>
                              </p:par>
                            </p:childTnLst>
                          </p:cTn>
                        </p:par>
                      </p:childTnLst>
                    </p:cTn>
                  </p:par>
                  <p:par>
                    <p:cTn id="18" fill="hold">
                      <p:stCondLst>
                        <p:cond delay="indefinite"/>
                      </p:stCondLst>
                      <p:childTnLst>
                        <p:par>
                          <p:cTn id="19" fill="hold">
                            <p:stCondLst>
                              <p:cond delay="0"/>
                            </p:stCondLst>
                            <p:childTnLst>
                              <p:par>
                                <p:cTn id="20" presetID="30" presetClass="emph" presetSubtype="0" fill="hold" nodeType="clickEffect">
                                  <p:stCondLst>
                                    <p:cond delay="0"/>
                                  </p:stCondLst>
                                  <p:childTnLst>
                                    <p:animClr clrSpc="hsl" dir="cw">
                                      <p:cBhvr override="childStyle">
                                        <p:cTn id="21" dur="500" fill="hold"/>
                                        <p:tgtEl>
                                          <p:spTgt spid="3">
                                            <p:txEl>
                                              <p:pRg st="5" end="5"/>
                                            </p:txEl>
                                          </p:spTgt>
                                        </p:tgtEl>
                                        <p:attrNameLst>
                                          <p:attrName>style.color</p:attrName>
                                        </p:attrNameLst>
                                      </p:cBhvr>
                                      <p:by>
                                        <p:hsl h="0" s="12549" l="25098"/>
                                      </p:by>
                                    </p:animClr>
                                    <p:animClr clrSpc="hsl" dir="cw">
                                      <p:cBhvr>
                                        <p:cTn id="22" dur="500" fill="hold"/>
                                        <p:tgtEl>
                                          <p:spTgt spid="3">
                                            <p:txEl>
                                              <p:pRg st="5" end="5"/>
                                            </p:txEl>
                                          </p:spTgt>
                                        </p:tgtEl>
                                        <p:attrNameLst>
                                          <p:attrName>fillcolor</p:attrName>
                                        </p:attrNameLst>
                                      </p:cBhvr>
                                      <p:by>
                                        <p:hsl h="0" s="12549" l="25098"/>
                                      </p:by>
                                    </p:animClr>
                                    <p:animClr clrSpc="hsl" dir="cw">
                                      <p:cBhvr>
                                        <p:cTn id="23" dur="500" fill="hold"/>
                                        <p:tgtEl>
                                          <p:spTgt spid="3">
                                            <p:txEl>
                                              <p:pRg st="5" end="5"/>
                                            </p:txEl>
                                          </p:spTgt>
                                        </p:tgtEl>
                                        <p:attrNameLst>
                                          <p:attrName>stroke.color</p:attrName>
                                        </p:attrNameLst>
                                      </p:cBhvr>
                                      <p:by>
                                        <p:hsl h="0" s="12549" l="25098"/>
                                      </p:by>
                                    </p:animClr>
                                    <p:set>
                                      <p:cBhvr>
                                        <p:cTn id="24" dur="500" fill="hold"/>
                                        <p:tgtEl>
                                          <p:spTgt spid="3">
                                            <p:txEl>
                                              <p:pRg st="5" end="5"/>
                                            </p:txEl>
                                          </p:spTgt>
                                        </p:tgtEl>
                                        <p:attrNameLst>
                                          <p:attrName>fill.type</p:attrName>
                                        </p:attrNameLst>
                                      </p:cBhvr>
                                      <p:to>
                                        <p:strVal val="solid"/>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Effect transition="in" filter="fade">
                                      <p:cBhvr>
                                        <p:cTn id="29" dur="500"/>
                                        <p:tgtEl>
                                          <p:spTgt spid="3">
                                            <p:txEl>
                                              <p:pRg st="7" end="7"/>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9" end="9"/>
                                            </p:txEl>
                                          </p:spTgt>
                                        </p:tgtEl>
                                        <p:attrNameLst>
                                          <p:attrName>style.visibility</p:attrName>
                                        </p:attrNameLst>
                                      </p:cBhvr>
                                      <p:to>
                                        <p:strVal val="visible"/>
                                      </p:to>
                                    </p:set>
                                    <p:animEffect transition="in" filter="fade">
                                      <p:cBhvr>
                                        <p:cTn id="34"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17</a:t>
            </a:fld>
            <a:endParaRPr lang="fr-FR"/>
          </a:p>
        </p:txBody>
      </p:sp>
      <p:sp>
        <p:nvSpPr>
          <p:cNvPr id="7" name="Ellipse 6"/>
          <p:cNvSpPr>
            <a:spLocks noChangeAspect="1"/>
          </p:cNvSpPr>
          <p:nvPr/>
        </p:nvSpPr>
        <p:spPr>
          <a:xfrm>
            <a:off x="361890" y="5618633"/>
            <a:ext cx="1102843" cy="1102843"/>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smtClean="0">
                <a:solidFill>
                  <a:srgbClr val="1B50FF"/>
                </a:solidFill>
                <a:latin typeface="Chivo" panose="00000500000000000000" pitchFamily="2" charset="0"/>
              </a:rPr>
              <a:t>Appropriation</a:t>
            </a:r>
            <a:endParaRPr lang="fr-FR" sz="700" b="1" dirty="0">
              <a:solidFill>
                <a:srgbClr val="1B50FF"/>
              </a:solidFill>
              <a:latin typeface="Chivo" panose="00000500000000000000" pitchFamily="2" charset="0"/>
            </a:endParaRPr>
          </a:p>
        </p:txBody>
      </p:sp>
      <p:sp>
        <p:nvSpPr>
          <p:cNvPr id="3" name="Rectangle 2"/>
          <p:cNvSpPr/>
          <p:nvPr/>
        </p:nvSpPr>
        <p:spPr>
          <a:xfrm>
            <a:off x="2078965" y="1171611"/>
            <a:ext cx="6625087" cy="3570208"/>
          </a:xfrm>
          <a:prstGeom prst="rect">
            <a:avLst/>
          </a:prstGeom>
        </p:spPr>
        <p:txBody>
          <a:bodyPr wrap="square">
            <a:spAutoFit/>
          </a:bodyPr>
          <a:lstStyle/>
          <a:p>
            <a:r>
              <a:rPr lang="fr-FR" b="1" dirty="0" smtClean="0">
                <a:solidFill>
                  <a:srgbClr val="4EFFB0"/>
                </a:solidFill>
                <a:latin typeface="Chivo" panose="00000500000000000000" pitchFamily="2" charset="0"/>
              </a:rPr>
              <a:t>4. </a:t>
            </a:r>
            <a:r>
              <a:rPr lang="en-GB" b="1" dirty="0" smtClean="0">
                <a:solidFill>
                  <a:srgbClr val="4EFFB0"/>
                </a:solidFill>
                <a:latin typeface="Chivo" panose="00000500000000000000" pitchFamily="2" charset="0"/>
              </a:rPr>
              <a:t>Accompaniment </a:t>
            </a:r>
            <a:r>
              <a:rPr lang="en-GB" b="1" dirty="0">
                <a:solidFill>
                  <a:srgbClr val="4EFFB0"/>
                </a:solidFill>
                <a:latin typeface="Chivo" panose="00000500000000000000" pitchFamily="2" charset="0"/>
              </a:rPr>
              <a:t>- exercise 3</a:t>
            </a:r>
            <a:endParaRPr lang="fr-FR" b="1" dirty="0">
              <a:solidFill>
                <a:srgbClr val="4EFFB0"/>
              </a:solidFill>
              <a:latin typeface="Chivo" panose="00000500000000000000" pitchFamily="2" charset="0"/>
            </a:endParaRPr>
          </a:p>
          <a:p>
            <a:endParaRPr lang="fr-FR" sz="1600" dirty="0">
              <a:solidFill>
                <a:srgbClr val="1B50FF"/>
              </a:solidFill>
              <a:latin typeface="Chivo" panose="00000500000000000000" pitchFamily="2" charset="0"/>
            </a:endParaRPr>
          </a:p>
          <a:p>
            <a:r>
              <a:rPr lang="en-GB" sz="1600" b="1" dirty="0">
                <a:solidFill>
                  <a:srgbClr val="1B50FF"/>
                </a:solidFill>
                <a:latin typeface="Chivo" panose="00000500000000000000" pitchFamily="2" charset="0"/>
              </a:rPr>
              <a:t>Instructions</a:t>
            </a:r>
            <a:r>
              <a:rPr lang="en-GB" sz="1600" dirty="0">
                <a:solidFill>
                  <a:srgbClr val="1B50FF"/>
                </a:solidFill>
                <a:latin typeface="Chivo" panose="00000500000000000000" pitchFamily="2" charset="0"/>
              </a:rPr>
              <a:t>: Tick the right answer</a:t>
            </a:r>
            <a:r>
              <a:rPr lang="en-GB" sz="1600" dirty="0" smtClean="0">
                <a:solidFill>
                  <a:srgbClr val="1B50FF"/>
                </a:solidFill>
                <a:latin typeface="Chivo" panose="00000500000000000000" pitchFamily="2" charset="0"/>
              </a:rPr>
              <a:t>.</a:t>
            </a:r>
          </a:p>
          <a:p>
            <a:endParaRPr lang="fr-FR" sz="1600" dirty="0">
              <a:solidFill>
                <a:srgbClr val="1B50FF"/>
              </a:solidFill>
              <a:latin typeface="Chivo" panose="00000500000000000000" pitchFamily="2" charset="0"/>
            </a:endParaRPr>
          </a:p>
          <a:p>
            <a:r>
              <a:rPr lang="en-GB" sz="1600" dirty="0">
                <a:solidFill>
                  <a:srgbClr val="1B50FF"/>
                </a:solidFill>
                <a:latin typeface="Chivo" panose="00000500000000000000" pitchFamily="2" charset="0"/>
              </a:rPr>
              <a:t>Support that respects cultural rights is built on the basis of</a:t>
            </a:r>
            <a:r>
              <a:rPr lang="en-GB" sz="1600" dirty="0" smtClean="0">
                <a:solidFill>
                  <a:srgbClr val="1B50FF"/>
                </a:solidFill>
                <a:latin typeface="Chivo" panose="00000500000000000000" pitchFamily="2" charset="0"/>
              </a:rPr>
              <a:t>...:</a:t>
            </a:r>
          </a:p>
          <a:p>
            <a:endParaRPr lang="fr-FR" sz="1600" dirty="0">
              <a:solidFill>
                <a:srgbClr val="1B50FF"/>
              </a:solidFill>
              <a:latin typeface="Chivo" panose="00000500000000000000" pitchFamily="2" charset="0"/>
            </a:endParaRPr>
          </a:p>
          <a:p>
            <a:r>
              <a:rPr lang="en-GB" sz="1600" dirty="0">
                <a:solidFill>
                  <a:srgbClr val="1B50FF"/>
                </a:solidFill>
                <a:latin typeface="Chivo" panose="00000500000000000000" pitchFamily="2" charset="0"/>
              </a:rPr>
              <a:t>A = considering the determinisms of each person.</a:t>
            </a:r>
            <a:endParaRPr lang="fr-FR" sz="1600" dirty="0">
              <a:solidFill>
                <a:srgbClr val="1B50FF"/>
              </a:solidFill>
              <a:latin typeface="Chivo" panose="00000500000000000000" pitchFamily="2" charset="0"/>
            </a:endParaRPr>
          </a:p>
          <a:p>
            <a:r>
              <a:rPr lang="en-GB" sz="1600" dirty="0">
                <a:solidFill>
                  <a:srgbClr val="1B50FF"/>
                </a:solidFill>
                <a:latin typeface="Chivo" panose="00000500000000000000" pitchFamily="2" charset="0"/>
              </a:rPr>
              <a:t>B = the suitability of the support worker's skills.</a:t>
            </a:r>
            <a:endParaRPr lang="fr-FR" sz="1600" dirty="0">
              <a:solidFill>
                <a:srgbClr val="1B50FF"/>
              </a:solidFill>
              <a:latin typeface="Chivo" panose="00000500000000000000" pitchFamily="2" charset="0"/>
            </a:endParaRPr>
          </a:p>
          <a:p>
            <a:r>
              <a:rPr lang="en-GB" sz="1600" dirty="0">
                <a:solidFill>
                  <a:srgbClr val="1B50FF"/>
                </a:solidFill>
                <a:latin typeface="Chivo" panose="00000500000000000000" pitchFamily="2" charset="0"/>
              </a:rPr>
              <a:t>C = new perspectives of choice.</a:t>
            </a:r>
            <a:endParaRPr lang="fr-FR" sz="1600" dirty="0">
              <a:solidFill>
                <a:srgbClr val="1B50FF"/>
              </a:solidFill>
              <a:latin typeface="Chivo" panose="00000500000000000000" pitchFamily="2" charset="0"/>
            </a:endParaRPr>
          </a:p>
          <a:p>
            <a:r>
              <a:rPr lang="en-GB" sz="1600" dirty="0">
                <a:solidFill>
                  <a:srgbClr val="1B50FF"/>
                </a:solidFill>
                <a:latin typeface="Chivo" panose="00000500000000000000" pitchFamily="2" charset="0"/>
              </a:rPr>
              <a:t>D = respect for the person's life path. </a:t>
            </a:r>
            <a:endParaRPr lang="fr-FR" sz="1600" dirty="0">
              <a:solidFill>
                <a:srgbClr val="1B50FF"/>
              </a:solidFill>
              <a:latin typeface="Chivo" panose="00000500000000000000" pitchFamily="2" charset="0"/>
            </a:endParaRPr>
          </a:p>
          <a:p>
            <a:r>
              <a:rPr lang="en-GB" sz="1600" dirty="0">
                <a:solidFill>
                  <a:srgbClr val="1B50FF"/>
                </a:solidFill>
                <a:latin typeface="Chivo" panose="00000500000000000000" pitchFamily="2" charset="0"/>
              </a:rPr>
              <a:t>E = reciprocal contributions of the support worker and the person being supported. </a:t>
            </a:r>
            <a:endParaRPr lang="fr-FR" sz="1600" dirty="0">
              <a:solidFill>
                <a:srgbClr val="1B50FF"/>
              </a:solidFill>
              <a:latin typeface="Chivo" panose="00000500000000000000" pitchFamily="2" charset="0"/>
            </a:endParaRPr>
          </a:p>
          <a:p>
            <a:endParaRPr lang="fr-FR" sz="1600" dirty="0">
              <a:solidFill>
                <a:srgbClr val="1B50FF"/>
              </a:solidFill>
              <a:latin typeface="Chivo" panose="00000500000000000000" pitchFamily="2" charset="0"/>
            </a:endParaRPr>
          </a:p>
          <a:p>
            <a:endParaRPr lang="fr-FR" sz="1600" dirty="0">
              <a:solidFill>
                <a:srgbClr val="1B50FF"/>
              </a:solidFill>
              <a:latin typeface="Chivo" panose="00000500000000000000" pitchFamily="2" charset="0"/>
            </a:endParaRPr>
          </a:p>
        </p:txBody>
      </p:sp>
    </p:spTree>
    <p:extLst>
      <p:ext uri="{BB962C8B-B14F-4D97-AF65-F5344CB8AC3E}">
        <p14:creationId xmlns:p14="http://schemas.microsoft.com/office/powerpoint/2010/main" val="2125589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fade">
                                      <p:cBhvr>
                                        <p:cTn id="32" dur="500"/>
                                        <p:tgtEl>
                                          <p:spTgt spid="3">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Effect transition="in" filter="fade">
                                      <p:cBhvr>
                                        <p:cTn id="37" dur="500"/>
                                        <p:tgtEl>
                                          <p:spTgt spid="3">
                                            <p:txEl>
                                              <p:pRg st="9" end="9"/>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fade">
                                      <p:cBhvr>
                                        <p:cTn id="42"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18</a:t>
            </a:fld>
            <a:endParaRPr lang="fr-FR"/>
          </a:p>
        </p:txBody>
      </p:sp>
      <p:sp>
        <p:nvSpPr>
          <p:cNvPr id="7" name="Ellipse 6"/>
          <p:cNvSpPr>
            <a:spLocks noChangeAspect="1"/>
          </p:cNvSpPr>
          <p:nvPr/>
        </p:nvSpPr>
        <p:spPr>
          <a:xfrm>
            <a:off x="361890" y="5618633"/>
            <a:ext cx="1102843" cy="1102843"/>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smtClean="0">
                <a:solidFill>
                  <a:srgbClr val="1B50FF"/>
                </a:solidFill>
                <a:latin typeface="Chivo" panose="00000500000000000000" pitchFamily="2" charset="0"/>
              </a:rPr>
              <a:t>Appropriation</a:t>
            </a:r>
            <a:endParaRPr lang="fr-FR" sz="700" b="1" dirty="0">
              <a:solidFill>
                <a:srgbClr val="1B50FF"/>
              </a:solidFill>
              <a:latin typeface="Chivo" panose="00000500000000000000" pitchFamily="2" charset="0"/>
            </a:endParaRPr>
          </a:p>
        </p:txBody>
      </p:sp>
      <p:sp>
        <p:nvSpPr>
          <p:cNvPr id="3" name="Rectangle 2"/>
          <p:cNvSpPr/>
          <p:nvPr/>
        </p:nvSpPr>
        <p:spPr>
          <a:xfrm>
            <a:off x="2078965" y="1171611"/>
            <a:ext cx="6625087" cy="4278094"/>
          </a:xfrm>
          <a:prstGeom prst="rect">
            <a:avLst/>
          </a:prstGeom>
        </p:spPr>
        <p:txBody>
          <a:bodyPr wrap="square">
            <a:spAutoFit/>
          </a:bodyPr>
          <a:lstStyle/>
          <a:p>
            <a:r>
              <a:rPr lang="fr-FR" sz="1600" b="1" dirty="0" err="1" smtClean="0">
                <a:solidFill>
                  <a:srgbClr val="1B50FF"/>
                </a:solidFill>
                <a:latin typeface="Chivo" panose="00000500000000000000" pitchFamily="2" charset="0"/>
              </a:rPr>
              <a:t>Answer</a:t>
            </a:r>
            <a:r>
              <a:rPr lang="fr-FR" sz="1600" dirty="0" smtClean="0">
                <a:solidFill>
                  <a:srgbClr val="1B50FF"/>
                </a:solidFill>
                <a:latin typeface="Chivo" panose="00000500000000000000" pitchFamily="2" charset="0"/>
              </a:rPr>
              <a:t>:</a:t>
            </a:r>
            <a:endParaRPr lang="fr-FR" sz="1600" b="1" dirty="0">
              <a:solidFill>
                <a:srgbClr val="1B50FF"/>
              </a:solidFill>
              <a:latin typeface="Chivo" panose="00000500000000000000" pitchFamily="2" charset="0"/>
            </a:endParaRPr>
          </a:p>
          <a:p>
            <a:endParaRPr lang="fr-FR" sz="1600" dirty="0" smtClean="0">
              <a:solidFill>
                <a:srgbClr val="1B50FF"/>
              </a:solidFill>
              <a:latin typeface="Chivo" panose="00000500000000000000" pitchFamily="2" charset="0"/>
            </a:endParaRPr>
          </a:p>
          <a:p>
            <a:r>
              <a:rPr lang="en-GB" sz="1600" dirty="0">
                <a:solidFill>
                  <a:srgbClr val="1B50FF"/>
                </a:solidFill>
                <a:latin typeface="Chivo" panose="00000500000000000000" pitchFamily="2" charset="0"/>
              </a:rPr>
              <a:t>Support that respects cultural rights is built on the basis of...:</a:t>
            </a:r>
          </a:p>
          <a:p>
            <a:endParaRPr lang="fr-FR" sz="1600" dirty="0">
              <a:solidFill>
                <a:srgbClr val="1B50FF"/>
              </a:solidFill>
              <a:latin typeface="Chivo" panose="00000500000000000000" pitchFamily="2" charset="0"/>
            </a:endParaRPr>
          </a:p>
          <a:p>
            <a:r>
              <a:rPr lang="en-GB" sz="1600" dirty="0">
                <a:solidFill>
                  <a:srgbClr val="1B50FF"/>
                </a:solidFill>
                <a:latin typeface="Chivo" panose="00000500000000000000" pitchFamily="2" charset="0"/>
              </a:rPr>
              <a:t>A = considering the determinisms of each person.</a:t>
            </a:r>
            <a:endParaRPr lang="fr-FR" sz="1600" dirty="0">
              <a:solidFill>
                <a:srgbClr val="1B50FF"/>
              </a:solidFill>
              <a:latin typeface="Chivo" panose="00000500000000000000" pitchFamily="2" charset="0"/>
            </a:endParaRPr>
          </a:p>
          <a:p>
            <a:r>
              <a:rPr lang="en-GB" sz="1600" dirty="0">
                <a:solidFill>
                  <a:srgbClr val="1B50FF"/>
                </a:solidFill>
                <a:latin typeface="Chivo" panose="00000500000000000000" pitchFamily="2" charset="0"/>
              </a:rPr>
              <a:t>B = the suitability of the support worker's skills.</a:t>
            </a:r>
            <a:endParaRPr lang="fr-FR" sz="1600" dirty="0">
              <a:solidFill>
                <a:srgbClr val="1B50FF"/>
              </a:solidFill>
              <a:latin typeface="Chivo" panose="00000500000000000000" pitchFamily="2" charset="0"/>
            </a:endParaRPr>
          </a:p>
          <a:p>
            <a:r>
              <a:rPr lang="en-GB" sz="1600" dirty="0">
                <a:solidFill>
                  <a:srgbClr val="1B50FF"/>
                </a:solidFill>
                <a:latin typeface="Chivo" panose="00000500000000000000" pitchFamily="2" charset="0"/>
              </a:rPr>
              <a:t>C = new perspectives of choice.</a:t>
            </a:r>
            <a:endParaRPr lang="fr-FR" sz="1600" dirty="0">
              <a:solidFill>
                <a:srgbClr val="1B50FF"/>
              </a:solidFill>
              <a:latin typeface="Chivo" panose="00000500000000000000" pitchFamily="2" charset="0"/>
            </a:endParaRPr>
          </a:p>
          <a:p>
            <a:r>
              <a:rPr lang="en-GB" sz="1600" dirty="0">
                <a:solidFill>
                  <a:srgbClr val="1B50FF"/>
                </a:solidFill>
                <a:latin typeface="Chivo" panose="00000500000000000000" pitchFamily="2" charset="0"/>
              </a:rPr>
              <a:t>D = respect for the person's life path. </a:t>
            </a:r>
            <a:endParaRPr lang="fr-FR" sz="1600" dirty="0">
              <a:solidFill>
                <a:srgbClr val="1B50FF"/>
              </a:solidFill>
              <a:latin typeface="Chivo" panose="00000500000000000000" pitchFamily="2" charset="0"/>
            </a:endParaRPr>
          </a:p>
          <a:p>
            <a:r>
              <a:rPr lang="en-GB" sz="1600" dirty="0">
                <a:solidFill>
                  <a:srgbClr val="1B50FF"/>
                </a:solidFill>
                <a:latin typeface="Chivo" panose="00000500000000000000" pitchFamily="2" charset="0"/>
              </a:rPr>
              <a:t>E = reciprocal contributions of the support worker and the person being supported. </a:t>
            </a:r>
            <a:endParaRPr lang="fr-FR" sz="1600" dirty="0">
              <a:solidFill>
                <a:srgbClr val="1B50FF"/>
              </a:solidFill>
              <a:latin typeface="Chivo" panose="00000500000000000000" pitchFamily="2" charset="0"/>
            </a:endParaRPr>
          </a:p>
          <a:p>
            <a:endParaRPr lang="fr-FR" sz="1600" dirty="0">
              <a:solidFill>
                <a:srgbClr val="1B50FF"/>
              </a:solidFill>
              <a:latin typeface="Chivo" panose="00000500000000000000" pitchFamily="2" charset="0"/>
            </a:endParaRPr>
          </a:p>
          <a:p>
            <a:r>
              <a:rPr lang="fr-FR" sz="1600" b="1" dirty="0" err="1" smtClean="0">
                <a:solidFill>
                  <a:srgbClr val="1B50FF"/>
                </a:solidFill>
                <a:latin typeface="Chivo" panose="00000500000000000000" pitchFamily="2" charset="0"/>
              </a:rPr>
              <a:t>Answers</a:t>
            </a:r>
            <a:r>
              <a:rPr lang="fr-FR" sz="1600" b="1" dirty="0" smtClean="0">
                <a:solidFill>
                  <a:srgbClr val="1B50FF"/>
                </a:solidFill>
                <a:latin typeface="Chivo" panose="00000500000000000000" pitchFamily="2" charset="0"/>
              </a:rPr>
              <a:t> A, C, D et E</a:t>
            </a:r>
            <a:endParaRPr lang="fr-FR" sz="1600" b="1" dirty="0">
              <a:solidFill>
                <a:srgbClr val="1B50FF"/>
              </a:solidFill>
              <a:latin typeface="Chivo" panose="00000500000000000000" pitchFamily="2" charset="0"/>
            </a:endParaRPr>
          </a:p>
          <a:p>
            <a:endParaRPr lang="fr-FR" sz="1600" dirty="0">
              <a:solidFill>
                <a:srgbClr val="1B50FF"/>
              </a:solidFill>
              <a:latin typeface="Chivo" panose="00000500000000000000" pitchFamily="2" charset="0"/>
            </a:endParaRPr>
          </a:p>
          <a:p>
            <a:r>
              <a:rPr lang="fr-FR" sz="1600" b="1" dirty="0" smtClean="0">
                <a:solidFill>
                  <a:srgbClr val="1B50FF"/>
                </a:solidFill>
                <a:latin typeface="Chivo" panose="00000500000000000000" pitchFamily="2" charset="0"/>
              </a:rPr>
              <a:t>Feedback</a:t>
            </a:r>
            <a:r>
              <a:rPr lang="fr-FR" sz="1600" dirty="0" smtClean="0">
                <a:solidFill>
                  <a:srgbClr val="1B50FF"/>
                </a:solidFill>
                <a:latin typeface="Chivo" panose="00000500000000000000" pitchFamily="2" charset="0"/>
              </a:rPr>
              <a:t>: </a:t>
            </a:r>
            <a:r>
              <a:rPr lang="en-GB" sz="1600" dirty="0">
                <a:solidFill>
                  <a:srgbClr val="1B50FF"/>
                </a:solidFill>
                <a:latin typeface="Chivo" panose="00000500000000000000" pitchFamily="2" charset="0"/>
              </a:rPr>
              <a:t>Support that respects cultural rights cannot be based solely on the skills of the support worker, but also on the whole person. Nor can it privilege one of the protagonists of the accompaniment to the detriment of the other</a:t>
            </a:r>
            <a:r>
              <a:rPr lang="en-GB" sz="1600" dirty="0" smtClean="0">
                <a:solidFill>
                  <a:srgbClr val="1B50FF"/>
                </a:solidFill>
                <a:latin typeface="Chivo" panose="00000500000000000000" pitchFamily="2" charset="0"/>
              </a:rPr>
              <a:t>.</a:t>
            </a:r>
            <a:endParaRPr lang="fr-FR" sz="1600" dirty="0">
              <a:solidFill>
                <a:srgbClr val="1B50FF"/>
              </a:solidFill>
              <a:latin typeface="Chivo" panose="00000500000000000000" pitchFamily="2" charset="0"/>
            </a:endParaRPr>
          </a:p>
        </p:txBody>
      </p:sp>
    </p:spTree>
    <p:extLst>
      <p:ext uri="{BB962C8B-B14F-4D97-AF65-F5344CB8AC3E}">
        <p14:creationId xmlns:p14="http://schemas.microsoft.com/office/powerpoint/2010/main" val="1855471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5" presetClass="emph" presetSubtype="0" nodeType="clickEffect">
                                  <p:stCondLst>
                                    <p:cond delay="0"/>
                                  </p:stCondLst>
                                  <p:iterate type="lt">
                                    <p:tmAbs val="25"/>
                                  </p:iterate>
                                  <p:childTnLst>
                                    <p:set>
                                      <p:cBhvr override="childStyle">
                                        <p:cTn id="11" dur="indefinite"/>
                                        <p:tgtEl>
                                          <p:spTgt spid="3">
                                            <p:txEl>
                                              <p:pRg st="4" end="4"/>
                                            </p:txEl>
                                          </p:spTgt>
                                        </p:tgtEl>
                                        <p:attrNameLst>
                                          <p:attrName>style.fontWeight</p:attrName>
                                        </p:attrNameLst>
                                      </p:cBhvr>
                                      <p:to>
                                        <p:strVal val="bold"/>
                                      </p:to>
                                    </p:set>
                                  </p:childTnLst>
                                </p:cTn>
                              </p:par>
                            </p:childTnLst>
                          </p:cTn>
                        </p:par>
                      </p:childTnLst>
                    </p:cTn>
                  </p:par>
                  <p:par>
                    <p:cTn id="12" fill="hold">
                      <p:stCondLst>
                        <p:cond delay="indefinite"/>
                      </p:stCondLst>
                      <p:childTnLst>
                        <p:par>
                          <p:cTn id="13" fill="hold">
                            <p:stCondLst>
                              <p:cond delay="0"/>
                            </p:stCondLst>
                            <p:childTnLst>
                              <p:par>
                                <p:cTn id="14" presetID="9" presetClass="emph" presetSubtype="0" nodeType="clickEffect">
                                  <p:stCondLst>
                                    <p:cond delay="0"/>
                                  </p:stCondLst>
                                  <p:childTnLst>
                                    <p:set>
                                      <p:cBhvr rctx="PPT">
                                        <p:cTn id="15" dur="indefinite"/>
                                        <p:tgtEl>
                                          <p:spTgt spid="3">
                                            <p:txEl>
                                              <p:pRg st="5" end="5"/>
                                            </p:txEl>
                                          </p:spTgt>
                                        </p:tgtEl>
                                        <p:attrNameLst>
                                          <p:attrName>style.opacity</p:attrName>
                                        </p:attrNameLst>
                                      </p:cBhvr>
                                      <p:to>
                                        <p:strVal val="0.5"/>
                                      </p:to>
                                    </p:set>
                                    <p:animEffect filter="image" prLst="opacity: 0.5">
                                      <p:cBhvr rctx="IE">
                                        <p:cTn id="16" dur="indefinite"/>
                                        <p:tgtEl>
                                          <p:spTgt spid="3">
                                            <p:txEl>
                                              <p:pRg st="5" end="5"/>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5" presetClass="emph" presetSubtype="0" nodeType="clickEffect">
                                  <p:stCondLst>
                                    <p:cond delay="0"/>
                                  </p:stCondLst>
                                  <p:iterate type="lt">
                                    <p:tmAbs val="25"/>
                                  </p:iterate>
                                  <p:childTnLst>
                                    <p:set>
                                      <p:cBhvr override="childStyle">
                                        <p:cTn id="20" dur="indefinite"/>
                                        <p:tgtEl>
                                          <p:spTgt spid="3">
                                            <p:txEl>
                                              <p:pRg st="6" end="6"/>
                                            </p:txEl>
                                          </p:spTgt>
                                        </p:tgtEl>
                                        <p:attrNameLst>
                                          <p:attrName>style.fontWeight</p:attrName>
                                        </p:attrNameLst>
                                      </p:cBhvr>
                                      <p:to>
                                        <p:strVal val="bold"/>
                                      </p:to>
                                    </p:set>
                                  </p:childTnLst>
                                </p:cTn>
                              </p:par>
                            </p:childTnLst>
                          </p:cTn>
                        </p:par>
                      </p:childTnLst>
                    </p:cTn>
                  </p:par>
                  <p:par>
                    <p:cTn id="21" fill="hold">
                      <p:stCondLst>
                        <p:cond delay="indefinite"/>
                      </p:stCondLst>
                      <p:childTnLst>
                        <p:par>
                          <p:cTn id="22" fill="hold">
                            <p:stCondLst>
                              <p:cond delay="0"/>
                            </p:stCondLst>
                            <p:childTnLst>
                              <p:par>
                                <p:cTn id="23" presetID="15" presetClass="emph" presetSubtype="0" nodeType="clickEffect">
                                  <p:stCondLst>
                                    <p:cond delay="0"/>
                                  </p:stCondLst>
                                  <p:iterate type="lt">
                                    <p:tmAbs val="25"/>
                                  </p:iterate>
                                  <p:childTnLst>
                                    <p:set>
                                      <p:cBhvr override="childStyle">
                                        <p:cTn id="24" dur="indefinite"/>
                                        <p:tgtEl>
                                          <p:spTgt spid="3">
                                            <p:txEl>
                                              <p:pRg st="7" end="7"/>
                                            </p:txEl>
                                          </p:spTgt>
                                        </p:tgtEl>
                                        <p:attrNameLst>
                                          <p:attrName>style.fontWeight</p:attrName>
                                        </p:attrNameLst>
                                      </p:cBhvr>
                                      <p:to>
                                        <p:strVal val="bold"/>
                                      </p:to>
                                    </p:set>
                                  </p:childTnLst>
                                </p:cTn>
                              </p:par>
                            </p:childTnLst>
                          </p:cTn>
                        </p:par>
                      </p:childTnLst>
                    </p:cTn>
                  </p:par>
                  <p:par>
                    <p:cTn id="25" fill="hold">
                      <p:stCondLst>
                        <p:cond delay="indefinite"/>
                      </p:stCondLst>
                      <p:childTnLst>
                        <p:par>
                          <p:cTn id="26" fill="hold">
                            <p:stCondLst>
                              <p:cond delay="0"/>
                            </p:stCondLst>
                            <p:childTnLst>
                              <p:par>
                                <p:cTn id="27" presetID="15" presetClass="emph" presetSubtype="0" nodeType="clickEffect">
                                  <p:stCondLst>
                                    <p:cond delay="0"/>
                                  </p:stCondLst>
                                  <p:iterate type="lt">
                                    <p:tmAbs val="25"/>
                                  </p:iterate>
                                  <p:childTnLst>
                                    <p:set>
                                      <p:cBhvr override="childStyle">
                                        <p:cTn id="28" dur="indefinite"/>
                                        <p:tgtEl>
                                          <p:spTgt spid="3">
                                            <p:txEl>
                                              <p:pRg st="8" end="8"/>
                                            </p:txEl>
                                          </p:spTgt>
                                        </p:tgtEl>
                                        <p:attrNameLst>
                                          <p:attrName>style.fontWeight</p:attrName>
                                        </p:attrNameLst>
                                      </p:cBhvr>
                                      <p:to>
                                        <p:strVal val="bold"/>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animEffect transition="in" filter="fade">
                                      <p:cBhvr>
                                        <p:cTn id="33" dur="500"/>
                                        <p:tgtEl>
                                          <p:spTgt spid="3">
                                            <p:txEl>
                                              <p:pRg st="10" end="1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12" end="12"/>
                                            </p:txEl>
                                          </p:spTgt>
                                        </p:tgtEl>
                                        <p:attrNameLst>
                                          <p:attrName>style.visibility</p:attrName>
                                        </p:attrNameLst>
                                      </p:cBhvr>
                                      <p:to>
                                        <p:strVal val="visible"/>
                                      </p:to>
                                    </p:set>
                                    <p:animEffect transition="in" filter="fade">
                                      <p:cBhvr>
                                        <p:cTn id="38"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19</a:t>
            </a:fld>
            <a:endParaRPr lang="fr-FR"/>
          </a:p>
        </p:txBody>
      </p:sp>
      <p:sp>
        <p:nvSpPr>
          <p:cNvPr id="3" name="Rectangle 2"/>
          <p:cNvSpPr/>
          <p:nvPr/>
        </p:nvSpPr>
        <p:spPr>
          <a:xfrm>
            <a:off x="2037806" y="1271451"/>
            <a:ext cx="6834594" cy="2585323"/>
          </a:xfrm>
          <a:prstGeom prst="rect">
            <a:avLst/>
          </a:prstGeom>
        </p:spPr>
        <p:txBody>
          <a:bodyPr wrap="square">
            <a:spAutoFit/>
          </a:bodyPr>
          <a:lstStyle/>
          <a:p>
            <a:r>
              <a:rPr lang="en-GB" b="1" dirty="0" smtClean="0">
                <a:solidFill>
                  <a:srgbClr val="4EFFB0"/>
                </a:solidFill>
                <a:latin typeface="Chivo" panose="00000500000000000000" pitchFamily="2" charset="0"/>
              </a:rPr>
              <a:t>Reflective </a:t>
            </a:r>
            <a:r>
              <a:rPr lang="en-GB" b="1" dirty="0">
                <a:solidFill>
                  <a:srgbClr val="4EFFB0"/>
                </a:solidFill>
                <a:latin typeface="Chivo" panose="00000500000000000000" pitchFamily="2" charset="0"/>
              </a:rPr>
              <a:t>practice</a:t>
            </a:r>
            <a:endParaRPr lang="fr-FR" b="1" dirty="0">
              <a:solidFill>
                <a:srgbClr val="4EFFB0"/>
              </a:solidFill>
              <a:latin typeface="Chivo" panose="00000500000000000000" pitchFamily="2" charset="0"/>
            </a:endParaRPr>
          </a:p>
          <a:p>
            <a:endParaRPr lang="fr-FR" sz="1600" dirty="0">
              <a:solidFill>
                <a:srgbClr val="1B50FF"/>
              </a:solidFill>
              <a:latin typeface="Chivo" panose="00000500000000000000" pitchFamily="2" charset="0"/>
            </a:endParaRPr>
          </a:p>
          <a:p>
            <a:r>
              <a:rPr lang="en-GB" sz="1600" dirty="0">
                <a:solidFill>
                  <a:srgbClr val="1B50FF"/>
                </a:solidFill>
                <a:latin typeface="Chivo" panose="00000500000000000000" pitchFamily="2" charset="0"/>
              </a:rPr>
              <a:t>Now, if you wish, you can make the link with your professional practices, by completing the other sections of your CHANGE OF VIEW Learning Logbook</a:t>
            </a:r>
            <a:r>
              <a:rPr lang="en-GB" sz="1600" dirty="0" smtClean="0">
                <a:solidFill>
                  <a:srgbClr val="1B50FF"/>
                </a:solidFill>
                <a:latin typeface="Chivo" panose="00000500000000000000" pitchFamily="2" charset="0"/>
              </a:rPr>
              <a:t>:</a:t>
            </a:r>
          </a:p>
          <a:p>
            <a:endParaRPr lang="fr-FR" sz="1600" dirty="0">
              <a:solidFill>
                <a:srgbClr val="1B50FF"/>
              </a:solidFill>
              <a:latin typeface="Chivo" panose="00000500000000000000" pitchFamily="2" charset="0"/>
            </a:endParaRPr>
          </a:p>
          <a:p>
            <a:r>
              <a:rPr lang="en-GB" sz="1600" dirty="0">
                <a:solidFill>
                  <a:srgbClr val="1B50FF"/>
                </a:solidFill>
                <a:latin typeface="Chivo" panose="00000500000000000000" pitchFamily="2" charset="0"/>
              </a:rPr>
              <a:t>- The section </a:t>
            </a:r>
            <a:r>
              <a:rPr lang="en-GB" sz="1600" i="1" dirty="0">
                <a:solidFill>
                  <a:srgbClr val="1B50FF"/>
                </a:solidFill>
                <a:latin typeface="Chivo" panose="00000500000000000000" pitchFamily="2" charset="0"/>
              </a:rPr>
              <a:t>“How do I feel?”</a:t>
            </a:r>
            <a:endParaRPr lang="fr-FR" sz="1600" i="1" dirty="0">
              <a:solidFill>
                <a:srgbClr val="1B50FF"/>
              </a:solidFill>
              <a:latin typeface="Chivo" panose="00000500000000000000" pitchFamily="2" charset="0"/>
            </a:endParaRPr>
          </a:p>
          <a:p>
            <a:r>
              <a:rPr lang="en-GB" sz="1600" dirty="0">
                <a:solidFill>
                  <a:srgbClr val="1B50FF"/>
                </a:solidFill>
                <a:latin typeface="Chivo" panose="00000500000000000000" pitchFamily="2" charset="0"/>
              </a:rPr>
              <a:t>- The section </a:t>
            </a:r>
            <a:r>
              <a:rPr lang="en-GB" sz="1600" i="1" dirty="0">
                <a:solidFill>
                  <a:srgbClr val="1B50FF"/>
                </a:solidFill>
                <a:latin typeface="Chivo" panose="00000500000000000000" pitchFamily="2" charset="0"/>
              </a:rPr>
              <a:t>“What has changed in my view?”</a:t>
            </a:r>
            <a:endParaRPr lang="fr-FR" sz="1600" i="1" dirty="0">
              <a:solidFill>
                <a:srgbClr val="1B50FF"/>
              </a:solidFill>
              <a:latin typeface="Chivo" panose="00000500000000000000" pitchFamily="2" charset="0"/>
            </a:endParaRPr>
          </a:p>
          <a:p>
            <a:r>
              <a:rPr lang="en-GB" sz="1600" dirty="0">
                <a:solidFill>
                  <a:srgbClr val="1B50FF"/>
                </a:solidFill>
                <a:latin typeface="Chivo" panose="00000500000000000000" pitchFamily="2" charset="0"/>
              </a:rPr>
              <a:t>- The section </a:t>
            </a:r>
            <a:r>
              <a:rPr lang="en-GB" sz="1600" i="1" dirty="0">
                <a:solidFill>
                  <a:srgbClr val="1B50FF"/>
                </a:solidFill>
                <a:latin typeface="Chivo" panose="00000500000000000000" pitchFamily="2" charset="0"/>
              </a:rPr>
              <a:t>“How do I plan to put it into practice?”</a:t>
            </a:r>
            <a:endParaRPr lang="fr-FR" sz="1600" i="1" dirty="0">
              <a:solidFill>
                <a:srgbClr val="1B50FF"/>
              </a:solidFill>
              <a:latin typeface="Chivo" panose="00000500000000000000" pitchFamily="2" charset="0"/>
            </a:endParaRPr>
          </a:p>
          <a:p>
            <a:r>
              <a:rPr lang="en-GB" sz="1600" dirty="0">
                <a:solidFill>
                  <a:srgbClr val="1B50FF"/>
                </a:solidFill>
                <a:latin typeface="Chivo" panose="00000500000000000000" pitchFamily="2" charset="0"/>
              </a:rPr>
              <a:t>- The section </a:t>
            </a:r>
            <a:r>
              <a:rPr lang="en-GB" sz="1600" i="1" dirty="0">
                <a:solidFill>
                  <a:srgbClr val="1B50FF"/>
                </a:solidFill>
                <a:latin typeface="Chivo" panose="00000500000000000000" pitchFamily="2" charset="0"/>
              </a:rPr>
              <a:t>“What would I like to know more about?”</a:t>
            </a:r>
            <a:endParaRPr lang="fr-FR" sz="1600" i="1" dirty="0">
              <a:solidFill>
                <a:srgbClr val="1B50FF"/>
              </a:solidFill>
              <a:latin typeface="Chivo" panose="00000500000000000000" pitchFamily="2" charset="0"/>
            </a:endParaRPr>
          </a:p>
        </p:txBody>
      </p:sp>
      <p:sp>
        <p:nvSpPr>
          <p:cNvPr id="5" name="Ellipse 4"/>
          <p:cNvSpPr>
            <a:spLocks noChangeAspect="1"/>
          </p:cNvSpPr>
          <p:nvPr/>
        </p:nvSpPr>
        <p:spPr>
          <a:xfrm>
            <a:off x="361890" y="5618633"/>
            <a:ext cx="1102843" cy="1102843"/>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err="1" smtClean="0">
                <a:solidFill>
                  <a:srgbClr val="1B50FF"/>
                </a:solidFill>
                <a:latin typeface="Chivo" panose="00000500000000000000" pitchFamily="2" charset="0"/>
              </a:rPr>
              <a:t>Reflective</a:t>
            </a:r>
            <a:r>
              <a:rPr lang="fr-FR" sz="700" b="1" dirty="0" smtClean="0">
                <a:solidFill>
                  <a:srgbClr val="1B50FF"/>
                </a:solidFill>
                <a:latin typeface="Chivo" panose="00000500000000000000" pitchFamily="2" charset="0"/>
              </a:rPr>
              <a:t> practice</a:t>
            </a:r>
            <a:endParaRPr lang="fr-FR" sz="700" b="1" dirty="0">
              <a:solidFill>
                <a:srgbClr val="1B50FF"/>
              </a:solidFill>
              <a:latin typeface="Chivo" panose="00000500000000000000" pitchFamily="2" charset="0"/>
            </a:endParaRPr>
          </a:p>
        </p:txBody>
      </p:sp>
    </p:spTree>
    <p:extLst>
      <p:ext uri="{BB962C8B-B14F-4D97-AF65-F5344CB8AC3E}">
        <p14:creationId xmlns:p14="http://schemas.microsoft.com/office/powerpoint/2010/main" val="1284273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7" end="7"/>
                                            </p:txEl>
                                          </p:spTgt>
                                        </p:tgtEl>
                                        <p:attrNameLst>
                                          <p:attrName>style.visibility</p:attrName>
                                        </p:attrNameLst>
                                      </p:cBhvr>
                                      <p:to>
                                        <p:strVal val="visible"/>
                                      </p:to>
                                    </p:set>
                                    <p:animEffect transition="in" filter="fade">
                                      <p:cBhvr>
                                        <p:cTn id="12" dur="500"/>
                                        <p:tgtEl>
                                          <p:spTgt spid="3">
                                            <p:txEl>
                                              <p:pRg st="7" end="7"/>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7DC09696-8782-4BAD-8097-EF151A794B23}" type="slidenum">
              <a:rPr lang="fr-FR" smtClean="0"/>
              <a:t>2</a:t>
            </a:fld>
            <a:endParaRPr lang="fr-FR"/>
          </a:p>
        </p:txBody>
      </p:sp>
      <p:sp>
        <p:nvSpPr>
          <p:cNvPr id="10" name="ZoneTexte 9"/>
          <p:cNvSpPr txBox="1"/>
          <p:nvPr/>
        </p:nvSpPr>
        <p:spPr>
          <a:xfrm>
            <a:off x="2037806" y="1236616"/>
            <a:ext cx="6609805" cy="400110"/>
          </a:xfrm>
          <a:prstGeom prst="rect">
            <a:avLst/>
          </a:prstGeom>
          <a:noFill/>
        </p:spPr>
        <p:txBody>
          <a:bodyPr wrap="square" rtlCol="0">
            <a:spAutoFit/>
          </a:bodyPr>
          <a:lstStyle/>
          <a:p>
            <a:pPr algn="ctr"/>
            <a:r>
              <a:rPr lang="en-GB" sz="2000" b="1" dirty="0" smtClean="0">
                <a:solidFill>
                  <a:srgbClr val="4EFFB0"/>
                </a:solidFill>
                <a:latin typeface="Chivo" panose="00000500000000000000" pitchFamily="2" charset="0"/>
              </a:rPr>
              <a:t>SUMMARY OF THE PEDAGOGICAL SEQUENCE</a:t>
            </a:r>
            <a:endParaRPr lang="fr-FR" sz="2000" b="1" dirty="0">
              <a:solidFill>
                <a:srgbClr val="4EFFB0"/>
              </a:solidFill>
              <a:latin typeface="Chivo" panose="00000500000000000000" pitchFamily="2" charset="0"/>
            </a:endParaRPr>
          </a:p>
        </p:txBody>
      </p:sp>
      <p:graphicFrame>
        <p:nvGraphicFramePr>
          <p:cNvPr id="17" name="Tableau 16"/>
          <p:cNvGraphicFramePr>
            <a:graphicFrameLocks noGrp="1"/>
          </p:cNvGraphicFramePr>
          <p:nvPr>
            <p:extLst>
              <p:ext uri="{D42A27DB-BD31-4B8C-83A1-F6EECF244321}">
                <p14:modId xmlns:p14="http://schemas.microsoft.com/office/powerpoint/2010/main" val="1818384903"/>
              </p:ext>
            </p:extLst>
          </p:nvPr>
        </p:nvGraphicFramePr>
        <p:xfrm>
          <a:off x="2217026" y="2000591"/>
          <a:ext cx="6298324" cy="3200400"/>
        </p:xfrm>
        <a:graphic>
          <a:graphicData uri="http://schemas.openxmlformats.org/drawingml/2006/table">
            <a:tbl>
              <a:tblPr firstRow="1" bandRow="1">
                <a:tableStyleId>{22838BEF-8BB2-4498-84A7-C5851F593DF1}</a:tableStyleId>
              </a:tblPr>
              <a:tblGrid>
                <a:gridCol w="622738">
                  <a:extLst>
                    <a:ext uri="{9D8B030D-6E8A-4147-A177-3AD203B41FA5}">
                      <a16:colId xmlns:a16="http://schemas.microsoft.com/office/drawing/2014/main" val="521946630"/>
                    </a:ext>
                  </a:extLst>
                </a:gridCol>
                <a:gridCol w="5675586">
                  <a:extLst>
                    <a:ext uri="{9D8B030D-6E8A-4147-A177-3AD203B41FA5}">
                      <a16:colId xmlns:a16="http://schemas.microsoft.com/office/drawing/2014/main" val="2522178678"/>
                    </a:ext>
                  </a:extLst>
                </a:gridCol>
              </a:tblGrid>
              <a:tr h="370840">
                <a:tc>
                  <a:txBody>
                    <a:bodyPr/>
                    <a:lstStyle/>
                    <a:p>
                      <a:pPr algn="ctr"/>
                      <a:endParaRPr lang="fr-FR" sz="2800" b="0" dirty="0">
                        <a:solidFill>
                          <a:srgbClr val="1B50FF"/>
                        </a:solidFill>
                        <a:latin typeface="Chivo" panose="00000500000000000000" pitchFamily="2" charset="0"/>
                      </a:endParaRPr>
                    </a:p>
                  </a:txBody>
                  <a:tcPr>
                    <a:lnL w="12700" cap="flat" cmpd="sng" algn="ctr">
                      <a:solidFill>
                        <a:srgbClr val="1B50FF"/>
                      </a:solidFill>
                      <a:prstDash val="solid"/>
                      <a:round/>
                      <a:headEnd type="none" w="med" len="med"/>
                      <a:tailEnd type="none" w="med" len="med"/>
                    </a:lnL>
                    <a:lnR w="12700" cap="flat" cmpd="sng" algn="ctr">
                      <a:solidFill>
                        <a:srgbClr val="1B50FF"/>
                      </a:solidFill>
                      <a:prstDash val="solid"/>
                      <a:round/>
                      <a:headEnd type="none" w="med" len="med"/>
                      <a:tailEnd type="none" w="med" len="med"/>
                    </a:lnR>
                    <a:lnT w="12700" cap="flat" cmpd="sng" algn="ctr">
                      <a:solidFill>
                        <a:srgbClr val="1B50FF"/>
                      </a:solidFill>
                      <a:prstDash val="solid"/>
                      <a:round/>
                      <a:headEnd type="none" w="med" len="med"/>
                      <a:tailEnd type="none" w="med" len="med"/>
                    </a:lnT>
                    <a:lnB w="12700" cap="flat" cmpd="sng" algn="ctr">
                      <a:solidFill>
                        <a:srgbClr val="1B50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600" b="1" u="sng" kern="1200" baseline="0" dirty="0" smtClean="0">
                          <a:solidFill>
                            <a:srgbClr val="1B50FF"/>
                          </a:solidFill>
                          <a:latin typeface="Chivo" panose="00000500000000000000" pitchFamily="2" charset="0"/>
                          <a:ea typeface="+mn-ea"/>
                          <a:cs typeface="+mn-cs"/>
                        </a:rPr>
                        <a:t>Introduction</a:t>
                      </a:r>
                      <a:r>
                        <a:rPr lang="en-GB" sz="1600" b="0" u="none" kern="1200" baseline="0" dirty="0" smtClean="0">
                          <a:solidFill>
                            <a:srgbClr val="1B50FF"/>
                          </a:solidFill>
                          <a:latin typeface="Chivo" panose="00000500000000000000" pitchFamily="2" charset="0"/>
                          <a:ea typeface="+mn-ea"/>
                          <a:cs typeface="+mn-cs"/>
                        </a:rPr>
                        <a:t>:</a:t>
                      </a:r>
                      <a:r>
                        <a:rPr lang="en-GB" sz="1600" b="1" u="none" kern="1200" baseline="0" dirty="0" smtClean="0">
                          <a:solidFill>
                            <a:srgbClr val="1B50FF"/>
                          </a:solidFill>
                          <a:latin typeface="Chivo" panose="00000500000000000000" pitchFamily="2" charset="0"/>
                          <a:ea typeface="+mn-ea"/>
                          <a:cs typeface="+mn-cs"/>
                        </a:rPr>
                        <a:t> </a:t>
                      </a:r>
                      <a:r>
                        <a:rPr lang="en-GB" sz="1600" b="0" kern="1200" baseline="0" dirty="0" smtClean="0">
                          <a:solidFill>
                            <a:srgbClr val="1B50FF"/>
                          </a:solidFill>
                          <a:latin typeface="Chivo" panose="00000500000000000000" pitchFamily="2" charset="0"/>
                          <a:ea typeface="+mn-ea"/>
                          <a:cs typeface="+mn-cs"/>
                        </a:rPr>
                        <a:t>the outline of the sequence</a:t>
                      </a:r>
                      <a:endParaRPr lang="fr-FR" sz="1600" b="0" kern="1200" baseline="0" dirty="0">
                        <a:solidFill>
                          <a:srgbClr val="1B50FF"/>
                        </a:solidFill>
                        <a:latin typeface="Chivo" panose="00000500000000000000" pitchFamily="2" charset="0"/>
                        <a:ea typeface="+mn-ea"/>
                        <a:cs typeface="+mn-cs"/>
                      </a:endParaRPr>
                    </a:p>
                  </a:txBody>
                  <a:tcPr anchor="ctr">
                    <a:lnL w="12700" cap="flat" cmpd="sng" algn="ctr">
                      <a:solidFill>
                        <a:srgbClr val="1B50FF"/>
                      </a:solidFill>
                      <a:prstDash val="solid"/>
                      <a:round/>
                      <a:headEnd type="none" w="med" len="med"/>
                      <a:tailEnd type="none" w="med" len="med"/>
                    </a:lnL>
                    <a:lnR w="12700" cap="flat" cmpd="sng" algn="ctr">
                      <a:solidFill>
                        <a:srgbClr val="1B50FF"/>
                      </a:solidFill>
                      <a:prstDash val="solid"/>
                      <a:round/>
                      <a:headEnd type="none" w="med" len="med"/>
                      <a:tailEnd type="none" w="med" len="med"/>
                    </a:lnR>
                    <a:lnT w="12700" cap="flat" cmpd="sng" algn="ctr">
                      <a:solidFill>
                        <a:srgbClr val="1B50FF"/>
                      </a:solidFill>
                      <a:prstDash val="solid"/>
                      <a:round/>
                      <a:headEnd type="none" w="med" len="med"/>
                      <a:tailEnd type="none" w="med" len="med"/>
                    </a:lnT>
                    <a:lnB w="12700" cap="flat" cmpd="sng" algn="ctr">
                      <a:solidFill>
                        <a:srgbClr val="1B50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28759538"/>
                  </a:ext>
                </a:extLst>
              </a:tr>
              <a:tr h="370840">
                <a:tc>
                  <a:txBody>
                    <a:bodyPr/>
                    <a:lstStyle/>
                    <a:p>
                      <a:pPr algn="ctr"/>
                      <a:endParaRPr lang="fr-FR" sz="2800" b="0" dirty="0">
                        <a:solidFill>
                          <a:srgbClr val="1B50FF"/>
                        </a:solidFill>
                        <a:latin typeface="Chivo" panose="00000500000000000000" pitchFamily="2" charset="0"/>
                      </a:endParaRPr>
                    </a:p>
                  </a:txBody>
                  <a:tcPr>
                    <a:lnL w="12700" cap="flat" cmpd="sng" algn="ctr">
                      <a:solidFill>
                        <a:srgbClr val="1B50FF"/>
                      </a:solidFill>
                      <a:prstDash val="solid"/>
                      <a:round/>
                      <a:headEnd type="none" w="med" len="med"/>
                      <a:tailEnd type="none" w="med" len="med"/>
                    </a:lnL>
                    <a:lnR w="12700" cap="flat" cmpd="sng" algn="ctr">
                      <a:solidFill>
                        <a:srgbClr val="1B50FF"/>
                      </a:solidFill>
                      <a:prstDash val="solid"/>
                      <a:round/>
                      <a:headEnd type="none" w="med" len="med"/>
                      <a:tailEnd type="none" w="med" len="med"/>
                    </a:lnR>
                    <a:lnT w="12700" cap="flat" cmpd="sng" algn="ctr">
                      <a:solidFill>
                        <a:srgbClr val="1B50FF"/>
                      </a:solidFill>
                      <a:prstDash val="solid"/>
                      <a:round/>
                      <a:headEnd type="none" w="med" len="med"/>
                      <a:tailEnd type="none" w="med" len="med"/>
                    </a:lnT>
                    <a:lnB w="12700" cap="flat" cmpd="sng" algn="ctr">
                      <a:solidFill>
                        <a:srgbClr val="1B50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600" b="1" u="sng" kern="1200" dirty="0" smtClean="0">
                          <a:solidFill>
                            <a:srgbClr val="1B50FF"/>
                          </a:solidFill>
                          <a:latin typeface="Chivo" panose="00000500000000000000" pitchFamily="2" charset="0"/>
                          <a:ea typeface="+mn-ea"/>
                          <a:cs typeface="+mn-cs"/>
                        </a:rPr>
                        <a:t>Reflective practice</a:t>
                      </a:r>
                      <a:r>
                        <a:rPr lang="en-GB" sz="1600" b="0" u="none" kern="1200" dirty="0" smtClean="0">
                          <a:solidFill>
                            <a:srgbClr val="1B50FF"/>
                          </a:solidFill>
                          <a:latin typeface="Chivo" panose="00000500000000000000" pitchFamily="2" charset="0"/>
                          <a:ea typeface="+mn-ea"/>
                          <a:cs typeface="+mn-cs"/>
                        </a:rPr>
                        <a:t>:</a:t>
                      </a:r>
                      <a:r>
                        <a:rPr lang="en-GB" sz="1600" b="1" u="none" kern="1200" dirty="0" smtClean="0">
                          <a:solidFill>
                            <a:srgbClr val="1B50FF"/>
                          </a:solidFill>
                          <a:latin typeface="Chivo" panose="00000500000000000000" pitchFamily="2" charset="0"/>
                          <a:ea typeface="+mn-ea"/>
                          <a:cs typeface="+mn-cs"/>
                        </a:rPr>
                        <a:t> </a:t>
                      </a:r>
                      <a:r>
                        <a:rPr lang="en-GB" sz="1600" b="0" u="none" kern="1200" dirty="0" smtClean="0">
                          <a:solidFill>
                            <a:srgbClr val="1B50FF"/>
                          </a:solidFill>
                          <a:latin typeface="Chivo" panose="00000500000000000000" pitchFamily="2" charset="0"/>
                          <a:ea typeface="+mn-ea"/>
                          <a:cs typeface="+mn-cs"/>
                        </a:rPr>
                        <a:t>a few exercises or a teaser to help you look at the sequence </a:t>
                      </a:r>
                      <a:r>
                        <a:rPr lang="en-GB" sz="1600" b="0" u="sng" kern="1200" dirty="0" smtClean="0">
                          <a:solidFill>
                            <a:srgbClr val="1B50FF"/>
                          </a:solidFill>
                          <a:latin typeface="Chivo" panose="00000500000000000000" pitchFamily="2" charset="0"/>
                          <a:ea typeface="+mn-ea"/>
                          <a:cs typeface="+mn-cs"/>
                        </a:rPr>
                        <a:t>before</a:t>
                      </a:r>
                      <a:r>
                        <a:rPr lang="en-GB" sz="1600" b="0" u="none" kern="1200" dirty="0" smtClean="0">
                          <a:solidFill>
                            <a:srgbClr val="1B50FF"/>
                          </a:solidFill>
                          <a:latin typeface="Chivo" panose="00000500000000000000" pitchFamily="2" charset="0"/>
                          <a:ea typeface="+mn-ea"/>
                          <a:cs typeface="+mn-cs"/>
                        </a:rPr>
                        <a:t> you discover it (your pre-representations) </a:t>
                      </a:r>
                      <a:r>
                        <a:rPr lang="en-GB" sz="1600" b="0" u="sng" kern="1200" dirty="0" smtClean="0">
                          <a:solidFill>
                            <a:srgbClr val="1B50FF"/>
                          </a:solidFill>
                          <a:latin typeface="Chivo" panose="00000500000000000000" pitchFamily="2" charset="0"/>
                          <a:ea typeface="+mn-ea"/>
                          <a:cs typeface="+mn-cs"/>
                        </a:rPr>
                        <a:t>and</a:t>
                      </a:r>
                      <a:r>
                        <a:rPr lang="en-GB" sz="1600" b="0" u="none" kern="1200" dirty="0" smtClean="0">
                          <a:solidFill>
                            <a:srgbClr val="1B50FF"/>
                          </a:solidFill>
                          <a:latin typeface="Chivo" panose="00000500000000000000" pitchFamily="2" charset="0"/>
                          <a:ea typeface="+mn-ea"/>
                          <a:cs typeface="+mn-cs"/>
                        </a:rPr>
                        <a:t> a time for reflection </a:t>
                      </a:r>
                      <a:r>
                        <a:rPr lang="en-GB" sz="1600" b="0" u="sng" kern="1200" dirty="0" smtClean="0">
                          <a:solidFill>
                            <a:srgbClr val="1B50FF"/>
                          </a:solidFill>
                          <a:latin typeface="Chivo" panose="00000500000000000000" pitchFamily="2" charset="0"/>
                          <a:ea typeface="+mn-ea"/>
                          <a:cs typeface="+mn-cs"/>
                        </a:rPr>
                        <a:t>after</a:t>
                      </a:r>
                      <a:r>
                        <a:rPr lang="en-GB" sz="1600" b="0" u="none" kern="1200" dirty="0" smtClean="0">
                          <a:solidFill>
                            <a:srgbClr val="1B50FF"/>
                          </a:solidFill>
                          <a:latin typeface="Chivo" panose="00000500000000000000" pitchFamily="2" charset="0"/>
                          <a:ea typeface="+mn-ea"/>
                          <a:cs typeface="+mn-cs"/>
                        </a:rPr>
                        <a:t> learning the content (what did you feel, learn?)</a:t>
                      </a:r>
                      <a:endParaRPr lang="fr-FR" sz="1600" b="0" u="none" kern="1200" dirty="0">
                        <a:solidFill>
                          <a:srgbClr val="1B50FF"/>
                        </a:solidFill>
                        <a:latin typeface="Chivo" panose="00000500000000000000" pitchFamily="2" charset="0"/>
                        <a:ea typeface="+mn-ea"/>
                        <a:cs typeface="+mn-cs"/>
                      </a:endParaRPr>
                    </a:p>
                  </a:txBody>
                  <a:tcPr anchor="ctr">
                    <a:lnL w="12700" cap="flat" cmpd="sng" algn="ctr">
                      <a:solidFill>
                        <a:srgbClr val="1B50FF"/>
                      </a:solidFill>
                      <a:prstDash val="solid"/>
                      <a:round/>
                      <a:headEnd type="none" w="med" len="med"/>
                      <a:tailEnd type="none" w="med" len="med"/>
                    </a:lnL>
                    <a:lnR w="12700" cap="flat" cmpd="sng" algn="ctr">
                      <a:solidFill>
                        <a:srgbClr val="1B50FF"/>
                      </a:solidFill>
                      <a:prstDash val="solid"/>
                      <a:round/>
                      <a:headEnd type="none" w="med" len="med"/>
                      <a:tailEnd type="none" w="med" len="med"/>
                    </a:lnR>
                    <a:lnT w="12700" cap="flat" cmpd="sng" algn="ctr">
                      <a:solidFill>
                        <a:srgbClr val="1B50FF"/>
                      </a:solidFill>
                      <a:prstDash val="solid"/>
                      <a:round/>
                      <a:headEnd type="none" w="med" len="med"/>
                      <a:tailEnd type="none" w="med" len="med"/>
                    </a:lnT>
                    <a:lnB w="12700" cap="flat" cmpd="sng" algn="ctr">
                      <a:solidFill>
                        <a:srgbClr val="1B50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49846763"/>
                  </a:ext>
                </a:extLst>
              </a:tr>
              <a:tr h="370840">
                <a:tc>
                  <a:txBody>
                    <a:bodyPr/>
                    <a:lstStyle/>
                    <a:p>
                      <a:pPr algn="ctr"/>
                      <a:endParaRPr lang="fr-FR" sz="2800" b="0" dirty="0">
                        <a:solidFill>
                          <a:srgbClr val="1B50FF"/>
                        </a:solidFill>
                        <a:latin typeface="Chivo" panose="00000500000000000000" pitchFamily="2" charset="0"/>
                      </a:endParaRPr>
                    </a:p>
                  </a:txBody>
                  <a:tcPr>
                    <a:lnL w="12700" cap="flat" cmpd="sng" algn="ctr">
                      <a:solidFill>
                        <a:srgbClr val="1B50FF"/>
                      </a:solidFill>
                      <a:prstDash val="solid"/>
                      <a:round/>
                      <a:headEnd type="none" w="med" len="med"/>
                      <a:tailEnd type="none" w="med" len="med"/>
                    </a:lnL>
                    <a:lnR w="12700" cap="flat" cmpd="sng" algn="ctr">
                      <a:solidFill>
                        <a:srgbClr val="1B50FF"/>
                      </a:solidFill>
                      <a:prstDash val="solid"/>
                      <a:round/>
                      <a:headEnd type="none" w="med" len="med"/>
                      <a:tailEnd type="none" w="med" len="med"/>
                    </a:lnR>
                    <a:lnT w="12700" cap="flat" cmpd="sng" algn="ctr">
                      <a:solidFill>
                        <a:srgbClr val="1B50FF"/>
                      </a:solidFill>
                      <a:prstDash val="solid"/>
                      <a:round/>
                      <a:headEnd type="none" w="med" len="med"/>
                      <a:tailEnd type="none" w="med" len="med"/>
                    </a:lnT>
                    <a:lnB w="12700" cap="flat" cmpd="sng" algn="ctr">
                      <a:solidFill>
                        <a:srgbClr val="1B50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b="1" u="sng" kern="1200" baseline="0" dirty="0" smtClean="0">
                          <a:solidFill>
                            <a:srgbClr val="1B50FF"/>
                          </a:solidFill>
                          <a:latin typeface="Chivo" panose="00000500000000000000" pitchFamily="2" charset="0"/>
                          <a:ea typeface="+mn-ea"/>
                          <a:cs typeface="+mn-cs"/>
                        </a:rPr>
                        <a:t>Emotion/Body</a:t>
                      </a:r>
                      <a:r>
                        <a:rPr lang="en-GB" sz="1600" b="0" kern="1200" baseline="0" dirty="0" smtClean="0">
                          <a:solidFill>
                            <a:srgbClr val="1B50FF"/>
                          </a:solidFill>
                          <a:latin typeface="Chivo" panose="00000500000000000000" pitchFamily="2" charset="0"/>
                          <a:ea typeface="+mn-ea"/>
                          <a:cs typeface="+mn-cs"/>
                        </a:rPr>
                        <a:t>:</a:t>
                      </a:r>
                      <a:r>
                        <a:rPr lang="en-GB" sz="1600" b="1" kern="1200" baseline="0" dirty="0" smtClean="0">
                          <a:solidFill>
                            <a:srgbClr val="1B50FF"/>
                          </a:solidFill>
                          <a:latin typeface="Chivo" panose="00000500000000000000" pitchFamily="2" charset="0"/>
                          <a:ea typeface="+mn-ea"/>
                          <a:cs typeface="+mn-cs"/>
                        </a:rPr>
                        <a:t> </a:t>
                      </a:r>
                      <a:r>
                        <a:rPr lang="en-GB" sz="1600" b="0" kern="1200" baseline="0" dirty="0" smtClean="0">
                          <a:solidFill>
                            <a:srgbClr val="1B50FF"/>
                          </a:solidFill>
                          <a:latin typeface="Chivo" panose="00000500000000000000" pitchFamily="2" charset="0"/>
                          <a:ea typeface="+mn-ea"/>
                          <a:cs typeface="+mn-cs"/>
                        </a:rPr>
                        <a:t>for a nice conditioning, a time of breathing exercises proposed before and after the learning</a:t>
                      </a:r>
                      <a:endParaRPr lang="fr-FR" sz="1600" b="0" kern="1200" baseline="0" dirty="0">
                        <a:solidFill>
                          <a:srgbClr val="1B50FF"/>
                        </a:solidFill>
                        <a:latin typeface="Chivo" panose="00000500000000000000" pitchFamily="2" charset="0"/>
                        <a:ea typeface="+mn-ea"/>
                        <a:cs typeface="+mn-cs"/>
                      </a:endParaRPr>
                    </a:p>
                  </a:txBody>
                  <a:tcPr anchor="ctr">
                    <a:lnL w="12700" cap="flat" cmpd="sng" algn="ctr">
                      <a:solidFill>
                        <a:srgbClr val="1B50FF"/>
                      </a:solidFill>
                      <a:prstDash val="solid"/>
                      <a:round/>
                      <a:headEnd type="none" w="med" len="med"/>
                      <a:tailEnd type="none" w="med" len="med"/>
                    </a:lnL>
                    <a:lnR w="12700" cap="flat" cmpd="sng" algn="ctr">
                      <a:solidFill>
                        <a:srgbClr val="1B50FF"/>
                      </a:solidFill>
                      <a:prstDash val="solid"/>
                      <a:round/>
                      <a:headEnd type="none" w="med" len="med"/>
                      <a:tailEnd type="none" w="med" len="med"/>
                    </a:lnR>
                    <a:lnT w="12700" cap="flat" cmpd="sng" algn="ctr">
                      <a:solidFill>
                        <a:srgbClr val="1B50FF"/>
                      </a:solidFill>
                      <a:prstDash val="solid"/>
                      <a:round/>
                      <a:headEnd type="none" w="med" len="med"/>
                      <a:tailEnd type="none" w="med" len="med"/>
                    </a:lnT>
                    <a:lnB w="12700" cap="flat" cmpd="sng" algn="ctr">
                      <a:solidFill>
                        <a:srgbClr val="1B50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90190545"/>
                  </a:ext>
                </a:extLst>
              </a:tr>
              <a:tr h="370840">
                <a:tc>
                  <a:txBody>
                    <a:bodyPr/>
                    <a:lstStyle/>
                    <a:p>
                      <a:pPr algn="ctr"/>
                      <a:endParaRPr lang="fr-FR" sz="2800" b="0" dirty="0">
                        <a:solidFill>
                          <a:srgbClr val="1B50FF"/>
                        </a:solidFill>
                        <a:latin typeface="Chivo" panose="00000500000000000000" pitchFamily="2" charset="0"/>
                      </a:endParaRPr>
                    </a:p>
                  </a:txBody>
                  <a:tcPr>
                    <a:lnL w="12700" cap="flat" cmpd="sng" algn="ctr">
                      <a:solidFill>
                        <a:srgbClr val="1B50FF"/>
                      </a:solidFill>
                      <a:prstDash val="solid"/>
                      <a:round/>
                      <a:headEnd type="none" w="med" len="med"/>
                      <a:tailEnd type="none" w="med" len="med"/>
                    </a:lnL>
                    <a:lnR w="12700" cap="flat" cmpd="sng" algn="ctr">
                      <a:solidFill>
                        <a:srgbClr val="1B50FF"/>
                      </a:solidFill>
                      <a:prstDash val="solid"/>
                      <a:round/>
                      <a:headEnd type="none" w="med" len="med"/>
                      <a:tailEnd type="none" w="med" len="med"/>
                    </a:lnR>
                    <a:lnT w="12700" cap="flat" cmpd="sng" algn="ctr">
                      <a:solidFill>
                        <a:srgbClr val="1B50FF"/>
                      </a:solidFill>
                      <a:prstDash val="solid"/>
                      <a:round/>
                      <a:headEnd type="none" w="med" len="med"/>
                      <a:tailEnd type="none" w="med" len="med"/>
                    </a:lnT>
                    <a:lnB w="12700" cap="flat" cmpd="sng" algn="ctr">
                      <a:solidFill>
                        <a:srgbClr val="1B50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600" b="1" u="sng" kern="1200" dirty="0" smtClean="0">
                          <a:solidFill>
                            <a:srgbClr val="1B50FF"/>
                          </a:solidFill>
                          <a:latin typeface="Chivo" panose="00000500000000000000" pitchFamily="2" charset="0"/>
                          <a:ea typeface="+mn-ea"/>
                          <a:cs typeface="+mn-cs"/>
                        </a:rPr>
                        <a:t>Content</a:t>
                      </a:r>
                      <a:r>
                        <a:rPr lang="en-GB" sz="1600" b="0" kern="1200" dirty="0" smtClean="0">
                          <a:solidFill>
                            <a:srgbClr val="1B50FF"/>
                          </a:solidFill>
                          <a:latin typeface="Chivo" panose="00000500000000000000" pitchFamily="2" charset="0"/>
                          <a:ea typeface="+mn-ea"/>
                          <a:cs typeface="+mn-cs"/>
                        </a:rPr>
                        <a:t>: the content of the sequence</a:t>
                      </a:r>
                      <a:endParaRPr lang="fr-FR" sz="1600" b="0" kern="1200" dirty="0">
                        <a:solidFill>
                          <a:srgbClr val="1B50FF"/>
                        </a:solidFill>
                        <a:latin typeface="Chivo" panose="00000500000000000000" pitchFamily="2" charset="0"/>
                        <a:ea typeface="+mn-ea"/>
                        <a:cs typeface="+mn-cs"/>
                      </a:endParaRPr>
                    </a:p>
                  </a:txBody>
                  <a:tcPr anchor="ctr">
                    <a:lnL w="12700" cap="flat" cmpd="sng" algn="ctr">
                      <a:solidFill>
                        <a:srgbClr val="1B50FF"/>
                      </a:solidFill>
                      <a:prstDash val="solid"/>
                      <a:round/>
                      <a:headEnd type="none" w="med" len="med"/>
                      <a:tailEnd type="none" w="med" len="med"/>
                    </a:lnL>
                    <a:lnR w="12700" cap="flat" cmpd="sng" algn="ctr">
                      <a:solidFill>
                        <a:srgbClr val="1B50FF"/>
                      </a:solidFill>
                      <a:prstDash val="solid"/>
                      <a:round/>
                      <a:headEnd type="none" w="med" len="med"/>
                      <a:tailEnd type="none" w="med" len="med"/>
                    </a:lnR>
                    <a:lnT w="12700" cap="flat" cmpd="sng" algn="ctr">
                      <a:solidFill>
                        <a:srgbClr val="1B50FF"/>
                      </a:solidFill>
                      <a:prstDash val="solid"/>
                      <a:round/>
                      <a:headEnd type="none" w="med" len="med"/>
                      <a:tailEnd type="none" w="med" len="med"/>
                    </a:lnT>
                    <a:lnB w="12700" cap="flat" cmpd="sng" algn="ctr">
                      <a:solidFill>
                        <a:srgbClr val="1B50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641062"/>
                  </a:ext>
                </a:extLst>
              </a:tr>
              <a:tr h="370840">
                <a:tc>
                  <a:txBody>
                    <a:bodyPr/>
                    <a:lstStyle/>
                    <a:p>
                      <a:pPr algn="ctr"/>
                      <a:endParaRPr lang="fr-FR" sz="2800" b="0" dirty="0">
                        <a:solidFill>
                          <a:srgbClr val="1B50FF"/>
                        </a:solidFill>
                        <a:latin typeface="Chivo" panose="00000500000000000000" pitchFamily="2" charset="0"/>
                      </a:endParaRPr>
                    </a:p>
                  </a:txBody>
                  <a:tcPr>
                    <a:lnL w="12700" cap="flat" cmpd="sng" algn="ctr">
                      <a:solidFill>
                        <a:srgbClr val="1B50FF"/>
                      </a:solidFill>
                      <a:prstDash val="solid"/>
                      <a:round/>
                      <a:headEnd type="none" w="med" len="med"/>
                      <a:tailEnd type="none" w="med" len="med"/>
                    </a:lnL>
                    <a:lnR w="12700" cap="flat" cmpd="sng" algn="ctr">
                      <a:solidFill>
                        <a:srgbClr val="1B50FF"/>
                      </a:solidFill>
                      <a:prstDash val="solid"/>
                      <a:round/>
                      <a:headEnd type="none" w="med" len="med"/>
                      <a:tailEnd type="none" w="med" len="med"/>
                    </a:lnR>
                    <a:lnT w="12700" cap="flat" cmpd="sng" algn="ctr">
                      <a:solidFill>
                        <a:srgbClr val="1B50FF"/>
                      </a:solidFill>
                      <a:prstDash val="solid"/>
                      <a:round/>
                      <a:headEnd type="none" w="med" len="med"/>
                      <a:tailEnd type="none" w="med" len="med"/>
                    </a:lnT>
                    <a:lnB w="12700" cap="flat" cmpd="sng" algn="ctr">
                      <a:solidFill>
                        <a:srgbClr val="1B50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600" b="1" u="sng" kern="1200" dirty="0" smtClean="0">
                          <a:solidFill>
                            <a:srgbClr val="1B50FF"/>
                          </a:solidFill>
                          <a:latin typeface="Chivo" panose="00000500000000000000" pitchFamily="2" charset="0"/>
                          <a:ea typeface="+mn-ea"/>
                          <a:cs typeface="+mn-cs"/>
                        </a:rPr>
                        <a:t>Appropriation time</a:t>
                      </a:r>
                      <a:r>
                        <a:rPr lang="en-GB" sz="1600" b="0" kern="1200" dirty="0" smtClean="0">
                          <a:solidFill>
                            <a:srgbClr val="1B50FF"/>
                          </a:solidFill>
                          <a:latin typeface="Chivo" panose="00000500000000000000" pitchFamily="2" charset="0"/>
                          <a:ea typeface="+mn-ea"/>
                          <a:cs typeface="+mn-cs"/>
                        </a:rPr>
                        <a:t>: the exercises and their answers</a:t>
                      </a:r>
                      <a:endParaRPr lang="fr-FR" sz="1600" b="0" kern="1200" dirty="0">
                        <a:solidFill>
                          <a:srgbClr val="1B50FF"/>
                        </a:solidFill>
                        <a:latin typeface="Chivo" panose="00000500000000000000" pitchFamily="2" charset="0"/>
                        <a:ea typeface="+mn-ea"/>
                        <a:cs typeface="+mn-cs"/>
                      </a:endParaRPr>
                    </a:p>
                  </a:txBody>
                  <a:tcPr anchor="ctr">
                    <a:lnL w="12700" cap="flat" cmpd="sng" algn="ctr">
                      <a:solidFill>
                        <a:srgbClr val="1B50FF"/>
                      </a:solidFill>
                      <a:prstDash val="solid"/>
                      <a:round/>
                      <a:headEnd type="none" w="med" len="med"/>
                      <a:tailEnd type="none" w="med" len="med"/>
                    </a:lnL>
                    <a:lnR w="12700" cap="flat" cmpd="sng" algn="ctr">
                      <a:solidFill>
                        <a:srgbClr val="1B50FF"/>
                      </a:solidFill>
                      <a:prstDash val="solid"/>
                      <a:round/>
                      <a:headEnd type="none" w="med" len="med"/>
                      <a:tailEnd type="none" w="med" len="med"/>
                    </a:lnR>
                    <a:lnT w="12700" cap="flat" cmpd="sng" algn="ctr">
                      <a:solidFill>
                        <a:srgbClr val="1B50FF"/>
                      </a:solidFill>
                      <a:prstDash val="solid"/>
                      <a:round/>
                      <a:headEnd type="none" w="med" len="med"/>
                      <a:tailEnd type="none" w="med" len="med"/>
                    </a:lnT>
                    <a:lnB w="12700" cap="flat" cmpd="sng" algn="ctr">
                      <a:solidFill>
                        <a:srgbClr val="1B50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71055140"/>
                  </a:ext>
                </a:extLst>
              </a:tr>
            </a:tbl>
          </a:graphicData>
        </a:graphic>
      </p:graphicFrame>
      <p:sp>
        <p:nvSpPr>
          <p:cNvPr id="18" name="Ellipse 17"/>
          <p:cNvSpPr/>
          <p:nvPr/>
        </p:nvSpPr>
        <p:spPr>
          <a:xfrm>
            <a:off x="2340178" y="2046237"/>
            <a:ext cx="357051" cy="3570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llipse 18"/>
          <p:cNvSpPr/>
          <p:nvPr/>
        </p:nvSpPr>
        <p:spPr>
          <a:xfrm>
            <a:off x="2340177" y="2601010"/>
            <a:ext cx="357051" cy="357051"/>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Ellipse 19"/>
          <p:cNvSpPr/>
          <p:nvPr/>
        </p:nvSpPr>
        <p:spPr>
          <a:xfrm>
            <a:off x="2336038" y="3659477"/>
            <a:ext cx="357051" cy="357051"/>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llipse 20"/>
          <p:cNvSpPr/>
          <p:nvPr/>
        </p:nvSpPr>
        <p:spPr>
          <a:xfrm>
            <a:off x="2336038" y="4237156"/>
            <a:ext cx="357051" cy="357051"/>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Ellipse 21"/>
          <p:cNvSpPr/>
          <p:nvPr/>
        </p:nvSpPr>
        <p:spPr>
          <a:xfrm>
            <a:off x="2336038" y="4763675"/>
            <a:ext cx="357051" cy="357051"/>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573519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anim calcmode="lin" valueType="num">
                                      <p:cBhvr>
                                        <p:cTn id="23" dur="1000" fill="hold"/>
                                        <p:tgtEl>
                                          <p:spTgt spid="20"/>
                                        </p:tgtEl>
                                        <p:attrNameLst>
                                          <p:attrName>ppt_x</p:attrName>
                                        </p:attrNameLst>
                                      </p:cBhvr>
                                      <p:tavLst>
                                        <p:tav tm="0">
                                          <p:val>
                                            <p:strVal val="#ppt_x"/>
                                          </p:val>
                                        </p:tav>
                                        <p:tav tm="100000">
                                          <p:val>
                                            <p:strVal val="#ppt_x"/>
                                          </p:val>
                                        </p:tav>
                                      </p:tavLst>
                                    </p:anim>
                                    <p:anim calcmode="lin" valueType="num">
                                      <p:cBhvr>
                                        <p:cTn id="24" dur="1000" fill="hold"/>
                                        <p:tgtEl>
                                          <p:spTgt spid="2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0"/>
                                        <p:tgtEl>
                                          <p:spTgt spid="21"/>
                                        </p:tgtEl>
                                      </p:cBhvr>
                                    </p:animEffect>
                                    <p:anim calcmode="lin" valueType="num">
                                      <p:cBhvr>
                                        <p:cTn id="28" dur="1000" fill="hold"/>
                                        <p:tgtEl>
                                          <p:spTgt spid="21"/>
                                        </p:tgtEl>
                                        <p:attrNameLst>
                                          <p:attrName>ppt_x</p:attrName>
                                        </p:attrNameLst>
                                      </p:cBhvr>
                                      <p:tavLst>
                                        <p:tav tm="0">
                                          <p:val>
                                            <p:strVal val="#ppt_x"/>
                                          </p:val>
                                        </p:tav>
                                        <p:tav tm="100000">
                                          <p:val>
                                            <p:strVal val="#ppt_x"/>
                                          </p:val>
                                        </p:tav>
                                      </p:tavLst>
                                    </p:anim>
                                    <p:anim calcmode="lin" valueType="num">
                                      <p:cBhvr>
                                        <p:cTn id="29" dur="1000" fill="hold"/>
                                        <p:tgtEl>
                                          <p:spTgt spid="2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1000"/>
                                        <p:tgtEl>
                                          <p:spTgt spid="22"/>
                                        </p:tgtEl>
                                      </p:cBhvr>
                                    </p:animEffect>
                                    <p:anim calcmode="lin" valueType="num">
                                      <p:cBhvr>
                                        <p:cTn id="33" dur="1000" fill="hold"/>
                                        <p:tgtEl>
                                          <p:spTgt spid="22"/>
                                        </p:tgtEl>
                                        <p:attrNameLst>
                                          <p:attrName>ppt_x</p:attrName>
                                        </p:attrNameLst>
                                      </p:cBhvr>
                                      <p:tavLst>
                                        <p:tav tm="0">
                                          <p:val>
                                            <p:strVal val="#ppt_x"/>
                                          </p:val>
                                        </p:tav>
                                        <p:tav tm="100000">
                                          <p:val>
                                            <p:strVal val="#ppt_x"/>
                                          </p:val>
                                        </p:tav>
                                      </p:tavLst>
                                    </p:anim>
                                    <p:anim calcmode="lin" valueType="num">
                                      <p:cBhvr>
                                        <p:cTn id="3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20</a:t>
            </a:fld>
            <a:endParaRPr lang="fr-FR"/>
          </a:p>
        </p:txBody>
      </p:sp>
      <p:sp>
        <p:nvSpPr>
          <p:cNvPr id="3" name="Rectangle 2"/>
          <p:cNvSpPr/>
          <p:nvPr/>
        </p:nvSpPr>
        <p:spPr>
          <a:xfrm>
            <a:off x="2020389" y="1436914"/>
            <a:ext cx="6852011" cy="1846659"/>
          </a:xfrm>
          <a:prstGeom prst="rect">
            <a:avLst/>
          </a:prstGeom>
        </p:spPr>
        <p:txBody>
          <a:bodyPr wrap="square">
            <a:spAutoFit/>
          </a:bodyPr>
          <a:lstStyle/>
          <a:p>
            <a:r>
              <a:rPr lang="en-GB" b="1" dirty="0" smtClean="0">
                <a:solidFill>
                  <a:srgbClr val="4EFFB0"/>
                </a:solidFill>
                <a:latin typeface="Chivo" panose="00000500000000000000" pitchFamily="2" charset="0"/>
              </a:rPr>
              <a:t>Breathing </a:t>
            </a:r>
            <a:r>
              <a:rPr lang="en-GB" b="1" dirty="0">
                <a:solidFill>
                  <a:srgbClr val="4EFFB0"/>
                </a:solidFill>
                <a:latin typeface="Chivo" panose="00000500000000000000" pitchFamily="2" charset="0"/>
              </a:rPr>
              <a:t>time</a:t>
            </a:r>
            <a:endParaRPr lang="fr-FR" b="1" dirty="0">
              <a:solidFill>
                <a:srgbClr val="4EFFB0"/>
              </a:solidFill>
              <a:latin typeface="Chivo" panose="00000500000000000000" pitchFamily="2" charset="0"/>
            </a:endParaRPr>
          </a:p>
          <a:p>
            <a:endParaRPr lang="fr-BE" sz="1600" dirty="0">
              <a:solidFill>
                <a:srgbClr val="1B50FF"/>
              </a:solidFill>
              <a:latin typeface="Chivo" panose="00000500000000000000" pitchFamily="2" charset="0"/>
            </a:endParaRPr>
          </a:p>
          <a:p>
            <a:r>
              <a:rPr lang="en-GB" sz="1600" dirty="0">
                <a:solidFill>
                  <a:srgbClr val="1B50FF"/>
                </a:solidFill>
                <a:latin typeface="Chivo" panose="00000500000000000000" pitchFamily="2" charset="0"/>
              </a:rPr>
              <a:t>To conclude this teaching sequence, we suggest that you take another 5-10 minutes of breathing time, following the </a:t>
            </a:r>
            <a:r>
              <a:rPr lang="en-GB" sz="1600" dirty="0" smtClean="0">
                <a:solidFill>
                  <a:srgbClr val="1B50FF"/>
                </a:solidFill>
                <a:latin typeface="Chivo" panose="00000500000000000000" pitchFamily="2" charset="0"/>
              </a:rPr>
              <a:t>instructions.</a:t>
            </a:r>
          </a:p>
          <a:p>
            <a:endParaRPr lang="en-GB" sz="1600" dirty="0">
              <a:solidFill>
                <a:srgbClr val="1B50FF"/>
              </a:solidFill>
              <a:latin typeface="Chivo" panose="00000500000000000000" pitchFamily="2" charset="0"/>
            </a:endParaRPr>
          </a:p>
          <a:p>
            <a:r>
              <a:rPr lang="en-GB" sz="1600" dirty="0" smtClean="0">
                <a:solidFill>
                  <a:srgbClr val="1B50FF"/>
                </a:solidFill>
                <a:latin typeface="Chivo" panose="00000500000000000000" pitchFamily="2" charset="0"/>
              </a:rPr>
              <a:t>To </a:t>
            </a:r>
            <a:r>
              <a:rPr lang="en-GB" sz="1600" dirty="0">
                <a:solidFill>
                  <a:srgbClr val="1B50FF"/>
                </a:solidFill>
                <a:latin typeface="Chivo" panose="00000500000000000000" pitchFamily="2" charset="0"/>
              </a:rPr>
              <a:t>find out the instructions</a:t>
            </a:r>
            <a:r>
              <a:rPr lang="en-GB" sz="1600" dirty="0" smtClean="0">
                <a:solidFill>
                  <a:srgbClr val="1B50FF"/>
                </a:solidFill>
                <a:latin typeface="Chivo" panose="00000500000000000000" pitchFamily="2" charset="0"/>
              </a:rPr>
              <a:t>, click here:</a:t>
            </a:r>
          </a:p>
          <a:p>
            <a:endParaRPr lang="en-GB" sz="1600" dirty="0" smtClean="0">
              <a:solidFill>
                <a:srgbClr val="1B50FF"/>
              </a:solidFill>
              <a:latin typeface="Chivo" panose="00000500000000000000" pitchFamily="2" charset="0"/>
            </a:endParaRPr>
          </a:p>
        </p:txBody>
      </p:sp>
      <p:sp>
        <p:nvSpPr>
          <p:cNvPr id="5" name="Ellipse 4"/>
          <p:cNvSpPr>
            <a:spLocks noChangeAspect="1"/>
          </p:cNvSpPr>
          <p:nvPr/>
        </p:nvSpPr>
        <p:spPr>
          <a:xfrm>
            <a:off x="361890" y="5618633"/>
            <a:ext cx="1102843" cy="110284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a:solidFill>
                  <a:srgbClr val="1B50FF"/>
                </a:solidFill>
                <a:latin typeface="Chivo" panose="00000500000000000000" pitchFamily="2" charset="0"/>
              </a:rPr>
              <a:t>E</a:t>
            </a:r>
            <a:r>
              <a:rPr lang="fr-FR" sz="700" b="1" dirty="0" smtClean="0">
                <a:solidFill>
                  <a:srgbClr val="1B50FF"/>
                </a:solidFill>
                <a:latin typeface="Chivo" panose="00000500000000000000" pitchFamily="2" charset="0"/>
              </a:rPr>
              <a:t>motion / Body </a:t>
            </a:r>
            <a:endParaRPr lang="fr-FR" sz="700" b="1" dirty="0">
              <a:solidFill>
                <a:srgbClr val="1B50FF"/>
              </a:solidFill>
              <a:latin typeface="Chivo" panose="00000500000000000000" pitchFamily="2" charset="0"/>
            </a:endParaRPr>
          </a:p>
        </p:txBody>
      </p:sp>
      <p:pic>
        <p:nvPicPr>
          <p:cNvPr id="4" name="4.Mindfulness_E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970587" y="2655479"/>
            <a:ext cx="487363" cy="487363"/>
          </a:xfrm>
          <a:prstGeom prst="rect">
            <a:avLst/>
          </a:prstGeom>
        </p:spPr>
      </p:pic>
    </p:spTree>
    <p:extLst>
      <p:ext uri="{BB962C8B-B14F-4D97-AF65-F5344CB8AC3E}">
        <p14:creationId xmlns:p14="http://schemas.microsoft.com/office/powerpoint/2010/main" val="206020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3</a:t>
            </a:fld>
            <a:endParaRPr lang="fr-FR"/>
          </a:p>
        </p:txBody>
      </p:sp>
      <p:sp>
        <p:nvSpPr>
          <p:cNvPr id="7" name="Rectangle 6"/>
          <p:cNvSpPr/>
          <p:nvPr/>
        </p:nvSpPr>
        <p:spPr>
          <a:xfrm>
            <a:off x="2040527" y="1401468"/>
            <a:ext cx="6831874" cy="3970318"/>
          </a:xfrm>
          <a:prstGeom prst="rect">
            <a:avLst/>
          </a:prstGeom>
        </p:spPr>
        <p:txBody>
          <a:bodyPr wrap="square">
            <a:spAutoFit/>
          </a:bodyPr>
          <a:lstStyle/>
          <a:p>
            <a:r>
              <a:rPr lang="en-GB" dirty="0" smtClean="0">
                <a:solidFill>
                  <a:srgbClr val="1B50FF"/>
                </a:solidFill>
                <a:latin typeface="Chivo" panose="00000500000000000000" pitchFamily="2" charset="0"/>
              </a:rPr>
              <a:t>And </a:t>
            </a:r>
            <a:r>
              <a:rPr lang="en-GB" dirty="0">
                <a:solidFill>
                  <a:srgbClr val="1B50FF"/>
                </a:solidFill>
                <a:latin typeface="Chivo" panose="00000500000000000000" pitchFamily="2" charset="0"/>
              </a:rPr>
              <a:t>now</a:t>
            </a:r>
            <a:r>
              <a:rPr lang="en-GB" dirty="0" smtClean="0">
                <a:solidFill>
                  <a:srgbClr val="1B50FF"/>
                </a:solidFill>
                <a:latin typeface="Chivo" panose="00000500000000000000" pitchFamily="2" charset="0"/>
              </a:rPr>
              <a:t>,</a:t>
            </a:r>
          </a:p>
          <a:p>
            <a:endParaRPr lang="fr-FR" dirty="0">
              <a:solidFill>
                <a:srgbClr val="1B50FF"/>
              </a:solidFill>
              <a:latin typeface="Chivo" panose="00000500000000000000" pitchFamily="2" charset="0"/>
            </a:endParaRPr>
          </a:p>
          <a:p>
            <a:r>
              <a:rPr lang="en-GB" dirty="0">
                <a:solidFill>
                  <a:srgbClr val="1B50FF"/>
                </a:solidFill>
                <a:latin typeface="Chivo" panose="00000500000000000000" pitchFamily="2" charset="0"/>
              </a:rPr>
              <a:t>Get your </a:t>
            </a:r>
            <a:r>
              <a:rPr lang="en-GB" b="1" dirty="0">
                <a:solidFill>
                  <a:srgbClr val="1B50FF"/>
                </a:solidFill>
                <a:latin typeface="Chivo" panose="00000500000000000000" pitchFamily="2" charset="0"/>
              </a:rPr>
              <a:t>CHANGE OF VIEW Learning </a:t>
            </a:r>
            <a:r>
              <a:rPr lang="en-GB" b="1" dirty="0" smtClean="0">
                <a:solidFill>
                  <a:srgbClr val="1B50FF"/>
                </a:solidFill>
                <a:latin typeface="Chivo" panose="00000500000000000000" pitchFamily="2" charset="0"/>
              </a:rPr>
              <a:t>Logbook</a:t>
            </a:r>
            <a:r>
              <a:rPr lang="en-GB" dirty="0" smtClean="0">
                <a:solidFill>
                  <a:srgbClr val="1B50FF"/>
                </a:solidFill>
                <a:latin typeface="Chivo" panose="00000500000000000000" pitchFamily="2" charset="0"/>
              </a:rPr>
              <a:t>.</a:t>
            </a:r>
            <a:endParaRPr lang="en-GB" dirty="0" smtClean="0">
              <a:solidFill>
                <a:srgbClr val="1B50FF"/>
              </a:solidFill>
              <a:latin typeface="Chivo" panose="00000500000000000000" pitchFamily="2" charset="0"/>
            </a:endParaRPr>
          </a:p>
          <a:p>
            <a:endParaRPr lang="fr-FR" dirty="0">
              <a:solidFill>
                <a:srgbClr val="1B50FF"/>
              </a:solidFill>
              <a:latin typeface="Chivo" panose="00000500000000000000" pitchFamily="2" charset="0"/>
            </a:endParaRPr>
          </a:p>
          <a:p>
            <a:r>
              <a:rPr lang="en-GB" b="1" dirty="0">
                <a:solidFill>
                  <a:srgbClr val="1B50FF"/>
                </a:solidFill>
                <a:latin typeface="Chivo" panose="00000500000000000000" pitchFamily="2" charset="0"/>
              </a:rPr>
              <a:t>What is the CHANGE OF VIEW Logbook</a:t>
            </a:r>
            <a:r>
              <a:rPr lang="en-GB" b="1" dirty="0" smtClean="0">
                <a:solidFill>
                  <a:srgbClr val="1B50FF"/>
                </a:solidFill>
                <a:latin typeface="Chivo" panose="00000500000000000000" pitchFamily="2" charset="0"/>
              </a:rPr>
              <a:t>?</a:t>
            </a:r>
          </a:p>
          <a:p>
            <a:endParaRPr lang="fr-FR" dirty="0">
              <a:solidFill>
                <a:srgbClr val="1B50FF"/>
              </a:solidFill>
              <a:latin typeface="Chivo" panose="00000500000000000000" pitchFamily="2" charset="0"/>
            </a:endParaRPr>
          </a:p>
          <a:p>
            <a:r>
              <a:rPr lang="en-GB" dirty="0">
                <a:solidFill>
                  <a:srgbClr val="1B50FF"/>
                </a:solidFill>
                <a:latin typeface="Chivo" panose="00000500000000000000" pitchFamily="2" charset="0"/>
              </a:rPr>
              <a:t>It is your companion throughout your discovery of the Reference frame on empowerment. It contains sections that permit you to structure your notetaking: your pre-representations of the themes covered, your notes taken while reading the content, your solutions to the exercises, your feelings and your conclusions.</a:t>
            </a:r>
            <a:endParaRPr lang="fr-FR" dirty="0">
              <a:solidFill>
                <a:srgbClr val="1B50FF"/>
              </a:solidFill>
              <a:latin typeface="Chivo" panose="00000500000000000000" pitchFamily="2" charset="0"/>
            </a:endParaRPr>
          </a:p>
          <a:p>
            <a:endParaRPr lang="fr-BE" dirty="0" smtClean="0">
              <a:solidFill>
                <a:srgbClr val="1B50FF"/>
              </a:solidFill>
              <a:latin typeface="Chivo" panose="00000500000000000000" pitchFamily="2" charset="0"/>
            </a:endParaRPr>
          </a:p>
          <a:p>
            <a:endParaRPr lang="fr-BE" dirty="0" smtClean="0">
              <a:solidFill>
                <a:srgbClr val="C00000"/>
              </a:solidFill>
              <a:latin typeface="Chivo" panose="00000500000000000000" pitchFamily="2" charset="0"/>
            </a:endParaRPr>
          </a:p>
        </p:txBody>
      </p:sp>
    </p:spTree>
    <p:extLst>
      <p:ext uri="{BB962C8B-B14F-4D97-AF65-F5344CB8AC3E}">
        <p14:creationId xmlns:p14="http://schemas.microsoft.com/office/powerpoint/2010/main" val="770997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animEffect transition="in" filter="fade">
                                      <p:cBhvr>
                                        <p:cTn id="17" dur="500"/>
                                        <p:tgtEl>
                                          <p:spTgt spid="7">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6" end="6"/>
                                            </p:txEl>
                                          </p:spTgt>
                                        </p:tgtEl>
                                        <p:attrNameLst>
                                          <p:attrName>style.visibility</p:attrName>
                                        </p:attrNameLst>
                                      </p:cBhvr>
                                      <p:to>
                                        <p:strVal val="visible"/>
                                      </p:to>
                                    </p:set>
                                    <p:animEffect transition="in" filter="fade">
                                      <p:cBhvr>
                                        <p:cTn id="22"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4</a:t>
            </a:fld>
            <a:endParaRPr lang="fr-FR"/>
          </a:p>
        </p:txBody>
      </p:sp>
      <p:sp>
        <p:nvSpPr>
          <p:cNvPr id="3" name="Rectangle 2"/>
          <p:cNvSpPr/>
          <p:nvPr/>
        </p:nvSpPr>
        <p:spPr>
          <a:xfrm>
            <a:off x="2010529" y="1360456"/>
            <a:ext cx="6978769" cy="923330"/>
          </a:xfrm>
          <a:prstGeom prst="rect">
            <a:avLst/>
          </a:prstGeom>
        </p:spPr>
        <p:txBody>
          <a:bodyPr wrap="square">
            <a:spAutoFit/>
          </a:bodyPr>
          <a:lstStyle/>
          <a:p>
            <a:r>
              <a:rPr lang="en-GB" dirty="0" smtClean="0">
                <a:solidFill>
                  <a:srgbClr val="1B50FF"/>
                </a:solidFill>
                <a:latin typeface="Chivo" panose="00000500000000000000" pitchFamily="2" charset="0"/>
              </a:rPr>
              <a:t>This </a:t>
            </a:r>
            <a:r>
              <a:rPr lang="en-GB" dirty="0">
                <a:solidFill>
                  <a:srgbClr val="1B50FF"/>
                </a:solidFill>
                <a:latin typeface="Chivo" panose="00000500000000000000" pitchFamily="2" charset="0"/>
              </a:rPr>
              <a:t>sequence addresses the principles on which </a:t>
            </a:r>
            <a:r>
              <a:rPr lang="en-GB" b="1" dirty="0">
                <a:solidFill>
                  <a:srgbClr val="1B50FF"/>
                </a:solidFill>
                <a:latin typeface="Chivo" panose="00000500000000000000" pitchFamily="2" charset="0"/>
              </a:rPr>
              <a:t>cultural rights</a:t>
            </a:r>
            <a:r>
              <a:rPr lang="en-GB" dirty="0">
                <a:solidFill>
                  <a:srgbClr val="1B50FF"/>
                </a:solidFill>
                <a:latin typeface="Chivo" panose="00000500000000000000" pitchFamily="2" charset="0"/>
              </a:rPr>
              <a:t> are based, and the specificities of a support that respects cultural rights.</a:t>
            </a:r>
            <a:endParaRPr lang="fr-BE" dirty="0">
              <a:solidFill>
                <a:srgbClr val="1B50FF"/>
              </a:solidFill>
              <a:latin typeface="Chivo" panose="00000500000000000000" pitchFamily="2" charset="0"/>
            </a:endParaRPr>
          </a:p>
        </p:txBody>
      </p:sp>
      <p:sp>
        <p:nvSpPr>
          <p:cNvPr id="10" name="Ellipse 9"/>
          <p:cNvSpPr>
            <a:spLocks noChangeAspect="1"/>
          </p:cNvSpPr>
          <p:nvPr/>
        </p:nvSpPr>
        <p:spPr>
          <a:xfrm>
            <a:off x="370356" y="5618633"/>
            <a:ext cx="1102843" cy="1102843"/>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smtClean="0">
                <a:solidFill>
                  <a:srgbClr val="1B50FF"/>
                </a:solidFill>
                <a:latin typeface="Chivo" panose="00000500000000000000" pitchFamily="2" charset="0"/>
              </a:rPr>
              <a:t>Introduction</a:t>
            </a:r>
            <a:endParaRPr lang="fr-FR" sz="700" b="1" dirty="0">
              <a:solidFill>
                <a:srgbClr val="1B50FF"/>
              </a:solidFill>
              <a:latin typeface="Chivo" panose="00000500000000000000" pitchFamily="2" charset="0"/>
            </a:endParaRPr>
          </a:p>
        </p:txBody>
      </p:sp>
    </p:spTree>
    <p:extLst>
      <p:ext uri="{BB962C8B-B14F-4D97-AF65-F5344CB8AC3E}">
        <p14:creationId xmlns:p14="http://schemas.microsoft.com/office/powerpoint/2010/main" val="2352649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5</a:t>
            </a:fld>
            <a:endParaRPr lang="fr-FR"/>
          </a:p>
        </p:txBody>
      </p:sp>
      <p:sp>
        <p:nvSpPr>
          <p:cNvPr id="7" name="Ellipse 6"/>
          <p:cNvSpPr>
            <a:spLocks noChangeAspect="1"/>
          </p:cNvSpPr>
          <p:nvPr/>
        </p:nvSpPr>
        <p:spPr>
          <a:xfrm>
            <a:off x="361890" y="5618633"/>
            <a:ext cx="1102843" cy="1102843"/>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err="1" smtClean="0">
                <a:solidFill>
                  <a:srgbClr val="1B50FF"/>
                </a:solidFill>
                <a:latin typeface="Chivo" panose="00000500000000000000" pitchFamily="2" charset="0"/>
              </a:rPr>
              <a:t>Reflective</a:t>
            </a:r>
            <a:r>
              <a:rPr lang="fr-FR" sz="700" b="1" dirty="0" smtClean="0">
                <a:solidFill>
                  <a:srgbClr val="1B50FF"/>
                </a:solidFill>
                <a:latin typeface="Chivo" panose="00000500000000000000" pitchFamily="2" charset="0"/>
              </a:rPr>
              <a:t> practice</a:t>
            </a:r>
            <a:endParaRPr lang="fr-FR" sz="700" b="1" dirty="0">
              <a:solidFill>
                <a:srgbClr val="1B50FF"/>
              </a:solidFill>
              <a:latin typeface="Chivo" panose="00000500000000000000" pitchFamily="2" charset="0"/>
            </a:endParaRPr>
          </a:p>
        </p:txBody>
      </p:sp>
      <p:sp>
        <p:nvSpPr>
          <p:cNvPr id="10" name="Rectangle 9"/>
          <p:cNvSpPr/>
          <p:nvPr/>
        </p:nvSpPr>
        <p:spPr>
          <a:xfrm>
            <a:off x="2061714" y="1407822"/>
            <a:ext cx="6728604" cy="2031325"/>
          </a:xfrm>
          <a:prstGeom prst="rect">
            <a:avLst/>
          </a:prstGeom>
        </p:spPr>
        <p:txBody>
          <a:bodyPr wrap="square">
            <a:spAutoFit/>
          </a:bodyPr>
          <a:lstStyle/>
          <a:p>
            <a:r>
              <a:rPr lang="en-GB" b="1" dirty="0" smtClean="0">
                <a:solidFill>
                  <a:srgbClr val="1B50FF"/>
                </a:solidFill>
                <a:latin typeface="Chivo" panose="00000500000000000000" pitchFamily="2" charset="0"/>
              </a:rPr>
              <a:t>The </a:t>
            </a:r>
            <a:r>
              <a:rPr lang="en-GB" b="1" dirty="0">
                <a:solidFill>
                  <a:srgbClr val="1B50FF"/>
                </a:solidFill>
                <a:latin typeface="Chivo" panose="00000500000000000000" pitchFamily="2" charset="0"/>
              </a:rPr>
              <a:t>following questions are not marked:</a:t>
            </a:r>
            <a:endParaRPr lang="fr-FR" b="1" dirty="0">
              <a:solidFill>
                <a:srgbClr val="1B50FF"/>
              </a:solidFill>
              <a:latin typeface="Chivo" panose="00000500000000000000" pitchFamily="2" charset="0"/>
            </a:endParaRPr>
          </a:p>
          <a:p>
            <a:endParaRPr lang="fr-BE" dirty="0">
              <a:solidFill>
                <a:srgbClr val="1B50FF"/>
              </a:solidFill>
              <a:latin typeface="Chivo" panose="00000500000000000000" pitchFamily="2" charset="0"/>
            </a:endParaRPr>
          </a:p>
          <a:p>
            <a:r>
              <a:rPr lang="en-GB" i="1" dirty="0">
                <a:solidFill>
                  <a:srgbClr val="1B50FF"/>
                </a:solidFill>
                <a:latin typeface="Chivo" panose="00000500000000000000" pitchFamily="2" charset="0"/>
              </a:rPr>
              <a:t>Name three components of culture</a:t>
            </a:r>
            <a:r>
              <a:rPr lang="en-GB" i="1" dirty="0" smtClean="0">
                <a:solidFill>
                  <a:srgbClr val="1B50FF"/>
                </a:solidFill>
                <a:latin typeface="Chivo" panose="00000500000000000000" pitchFamily="2" charset="0"/>
              </a:rPr>
              <a:t>.</a:t>
            </a:r>
          </a:p>
          <a:p>
            <a:endParaRPr lang="fr-FR" i="1" dirty="0">
              <a:solidFill>
                <a:srgbClr val="1B50FF"/>
              </a:solidFill>
              <a:latin typeface="Chivo" panose="00000500000000000000" pitchFamily="2" charset="0"/>
            </a:endParaRPr>
          </a:p>
          <a:p>
            <a:r>
              <a:rPr lang="en-GB" i="1" dirty="0">
                <a:solidFill>
                  <a:srgbClr val="1B50FF"/>
                </a:solidFill>
                <a:latin typeface="Chivo" panose="00000500000000000000" pitchFamily="2" charset="0"/>
              </a:rPr>
              <a:t>Name two principles on which cultural rights are based</a:t>
            </a:r>
            <a:r>
              <a:rPr lang="en-GB" i="1" dirty="0" smtClean="0">
                <a:solidFill>
                  <a:srgbClr val="1B50FF"/>
                </a:solidFill>
                <a:latin typeface="Chivo" panose="00000500000000000000" pitchFamily="2" charset="0"/>
              </a:rPr>
              <a:t>.</a:t>
            </a:r>
          </a:p>
          <a:p>
            <a:endParaRPr lang="fr-FR" i="1" dirty="0">
              <a:solidFill>
                <a:srgbClr val="1B50FF"/>
              </a:solidFill>
              <a:latin typeface="Chivo" panose="00000500000000000000" pitchFamily="2" charset="0"/>
            </a:endParaRPr>
          </a:p>
          <a:p>
            <a:r>
              <a:rPr lang="en-GB" i="1" dirty="0">
                <a:solidFill>
                  <a:srgbClr val="1B50FF"/>
                </a:solidFill>
                <a:latin typeface="Chivo" panose="00000500000000000000" pitchFamily="2" charset="0"/>
              </a:rPr>
              <a:t>How can culture be considered in a support process?</a:t>
            </a:r>
            <a:endParaRPr lang="fr-BE" i="1" dirty="0">
              <a:solidFill>
                <a:srgbClr val="1B50FF"/>
              </a:solidFill>
              <a:latin typeface="Chivo" panose="00000500000000000000" pitchFamily="2" charset="0"/>
            </a:endParaRPr>
          </a:p>
        </p:txBody>
      </p:sp>
    </p:spTree>
    <p:extLst>
      <p:ext uri="{BB962C8B-B14F-4D97-AF65-F5344CB8AC3E}">
        <p14:creationId xmlns:p14="http://schemas.microsoft.com/office/powerpoint/2010/main" val="3049017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animEffect transition="in" filter="fade">
                                      <p:cBhvr>
                                        <p:cTn id="7" dur="500"/>
                                        <p:tgtEl>
                                          <p:spTgt spid="10">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4" end="4"/>
                                            </p:txEl>
                                          </p:spTgt>
                                        </p:tgtEl>
                                        <p:attrNameLst>
                                          <p:attrName>style.visibility</p:attrName>
                                        </p:attrNameLst>
                                      </p:cBhvr>
                                      <p:to>
                                        <p:strVal val="visible"/>
                                      </p:to>
                                    </p:set>
                                    <p:animEffect transition="in" filter="fade">
                                      <p:cBhvr>
                                        <p:cTn id="12" dur="500"/>
                                        <p:tgtEl>
                                          <p:spTgt spid="10">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6" end="6"/>
                                            </p:txEl>
                                          </p:spTgt>
                                        </p:tgtEl>
                                        <p:attrNameLst>
                                          <p:attrName>style.visibility</p:attrName>
                                        </p:attrNameLst>
                                      </p:cBhvr>
                                      <p:to>
                                        <p:strVal val="visible"/>
                                      </p:to>
                                    </p:set>
                                    <p:animEffect transition="in" filter="fade">
                                      <p:cBhvr>
                                        <p:cTn id="17" dur="500"/>
                                        <p:tgtEl>
                                          <p:spTgt spid="1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6</a:t>
            </a:fld>
            <a:endParaRPr lang="fr-FR"/>
          </a:p>
        </p:txBody>
      </p:sp>
      <p:sp>
        <p:nvSpPr>
          <p:cNvPr id="10" name="Ellipse 9"/>
          <p:cNvSpPr>
            <a:spLocks noChangeAspect="1"/>
          </p:cNvSpPr>
          <p:nvPr/>
        </p:nvSpPr>
        <p:spPr>
          <a:xfrm>
            <a:off x="370357" y="5618633"/>
            <a:ext cx="1102843" cy="110284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a:solidFill>
                  <a:srgbClr val="1B50FF"/>
                </a:solidFill>
                <a:latin typeface="Chivo" panose="00000500000000000000" pitchFamily="2" charset="0"/>
              </a:rPr>
              <a:t>E</a:t>
            </a:r>
            <a:r>
              <a:rPr lang="fr-FR" sz="700" b="1" dirty="0" smtClean="0">
                <a:solidFill>
                  <a:srgbClr val="1B50FF"/>
                </a:solidFill>
                <a:latin typeface="Chivo" panose="00000500000000000000" pitchFamily="2" charset="0"/>
              </a:rPr>
              <a:t>motion / Body</a:t>
            </a:r>
            <a:endParaRPr lang="fr-FR" sz="700" b="1" dirty="0">
              <a:solidFill>
                <a:srgbClr val="1B50FF"/>
              </a:solidFill>
              <a:latin typeface="Chivo" panose="00000500000000000000" pitchFamily="2" charset="0"/>
            </a:endParaRPr>
          </a:p>
        </p:txBody>
      </p:sp>
      <p:sp>
        <p:nvSpPr>
          <p:cNvPr id="12" name="Rectangle 11"/>
          <p:cNvSpPr/>
          <p:nvPr/>
        </p:nvSpPr>
        <p:spPr>
          <a:xfrm>
            <a:off x="2090057" y="1476494"/>
            <a:ext cx="6782343" cy="2308324"/>
          </a:xfrm>
          <a:prstGeom prst="rect">
            <a:avLst/>
          </a:prstGeom>
        </p:spPr>
        <p:txBody>
          <a:bodyPr wrap="square">
            <a:spAutoFit/>
          </a:bodyPr>
          <a:lstStyle/>
          <a:p>
            <a:r>
              <a:rPr lang="en-GB" b="1" dirty="0" smtClean="0">
                <a:solidFill>
                  <a:srgbClr val="4EFFB0"/>
                </a:solidFill>
                <a:latin typeface="Chivo" panose="00000500000000000000" pitchFamily="2" charset="0"/>
              </a:rPr>
              <a:t>Getting </a:t>
            </a:r>
            <a:r>
              <a:rPr lang="en-GB" b="1" dirty="0">
                <a:solidFill>
                  <a:srgbClr val="4EFFB0"/>
                </a:solidFill>
                <a:latin typeface="Chivo" panose="00000500000000000000" pitchFamily="2" charset="0"/>
              </a:rPr>
              <a:t>into condition</a:t>
            </a:r>
            <a:endParaRPr lang="fr-FR" b="1" dirty="0">
              <a:solidFill>
                <a:srgbClr val="4EFFB0"/>
              </a:solidFill>
              <a:latin typeface="Chivo" panose="00000500000000000000" pitchFamily="2" charset="0"/>
            </a:endParaRPr>
          </a:p>
          <a:p>
            <a:endParaRPr lang="fr-FR" i="1" dirty="0">
              <a:solidFill>
                <a:srgbClr val="1B50FF"/>
              </a:solidFill>
              <a:latin typeface="Chivo" panose="00000500000000000000" pitchFamily="2" charset="0"/>
            </a:endParaRPr>
          </a:p>
          <a:p>
            <a:r>
              <a:rPr lang="en-GB" dirty="0" smtClean="0">
                <a:solidFill>
                  <a:srgbClr val="1B50FF"/>
                </a:solidFill>
                <a:latin typeface="Chivo" panose="00000500000000000000" pitchFamily="2" charset="0"/>
              </a:rPr>
              <a:t>To </a:t>
            </a:r>
            <a:r>
              <a:rPr lang="en-GB" dirty="0">
                <a:solidFill>
                  <a:srgbClr val="1B50FF"/>
                </a:solidFill>
                <a:latin typeface="Chivo" panose="00000500000000000000" pitchFamily="2" charset="0"/>
              </a:rPr>
              <a:t>get you in the right condition to learn, we offer you breathing exercises lasting 5-10 minutes. </a:t>
            </a:r>
            <a:endParaRPr lang="en-GB" dirty="0" smtClean="0">
              <a:solidFill>
                <a:srgbClr val="1B50FF"/>
              </a:solidFill>
              <a:latin typeface="Chivo" panose="00000500000000000000" pitchFamily="2" charset="0"/>
            </a:endParaRPr>
          </a:p>
          <a:p>
            <a:endParaRPr lang="en-GB" dirty="0">
              <a:solidFill>
                <a:srgbClr val="1B50FF"/>
              </a:solidFill>
              <a:latin typeface="Chivo" panose="00000500000000000000" pitchFamily="2" charset="0"/>
            </a:endParaRPr>
          </a:p>
          <a:p>
            <a:r>
              <a:rPr lang="en-GB" dirty="0" smtClean="0">
                <a:solidFill>
                  <a:srgbClr val="1B50FF"/>
                </a:solidFill>
                <a:latin typeface="Chivo" panose="00000500000000000000" pitchFamily="2" charset="0"/>
              </a:rPr>
              <a:t>To </a:t>
            </a:r>
            <a:r>
              <a:rPr lang="en-GB" dirty="0">
                <a:solidFill>
                  <a:srgbClr val="1B50FF"/>
                </a:solidFill>
                <a:latin typeface="Chivo" panose="00000500000000000000" pitchFamily="2" charset="0"/>
              </a:rPr>
              <a:t>discover the exercises</a:t>
            </a:r>
            <a:r>
              <a:rPr lang="en-GB" dirty="0" smtClean="0">
                <a:solidFill>
                  <a:srgbClr val="1B50FF"/>
                </a:solidFill>
                <a:latin typeface="Chivo" panose="00000500000000000000" pitchFamily="2" charset="0"/>
              </a:rPr>
              <a:t>, click here: </a:t>
            </a:r>
          </a:p>
          <a:p>
            <a:endParaRPr lang="fr-FR" dirty="0" smtClean="0">
              <a:solidFill>
                <a:srgbClr val="1B50FF"/>
              </a:solidFill>
              <a:latin typeface="Chivo" panose="00000500000000000000" pitchFamily="2" charset="0"/>
            </a:endParaRPr>
          </a:p>
          <a:p>
            <a:endParaRPr lang="fr-FR" i="1" dirty="0">
              <a:solidFill>
                <a:srgbClr val="1B50FF"/>
              </a:solidFill>
              <a:latin typeface="Chivo" panose="00000500000000000000" pitchFamily="2" charset="0"/>
            </a:endParaRPr>
          </a:p>
        </p:txBody>
      </p:sp>
      <p:pic>
        <p:nvPicPr>
          <p:cNvPr id="3" name="2.Deep Breathing_E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457950" y="2805702"/>
            <a:ext cx="487363" cy="487363"/>
          </a:xfrm>
          <a:prstGeom prst="rect">
            <a:avLst/>
          </a:prstGeom>
        </p:spPr>
      </p:pic>
    </p:spTree>
    <p:extLst>
      <p:ext uri="{BB962C8B-B14F-4D97-AF65-F5344CB8AC3E}">
        <p14:creationId xmlns:p14="http://schemas.microsoft.com/office/powerpoint/2010/main" val="3336926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wipe(up)">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2" end="2"/>
                                            </p:txEl>
                                          </p:spTgt>
                                        </p:tgtEl>
                                        <p:attrNameLst>
                                          <p:attrName>style.visibility</p:attrName>
                                        </p:attrNameLst>
                                      </p:cBhvr>
                                      <p:to>
                                        <p:strVal val="visible"/>
                                      </p:to>
                                    </p:set>
                                    <p:animEffect transition="in" filter="fade">
                                      <p:cBhvr>
                                        <p:cTn id="12" dur="500"/>
                                        <p:tgtEl>
                                          <p:spTgt spid="1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4" end="4"/>
                                            </p:txEl>
                                          </p:spTgt>
                                        </p:tgtEl>
                                        <p:attrNameLst>
                                          <p:attrName>style.visibility</p:attrName>
                                        </p:attrNameLst>
                                      </p:cBhvr>
                                      <p:to>
                                        <p:strVal val="visible"/>
                                      </p:to>
                                    </p:set>
                                    <p:animEffect transition="in" filter="fade">
                                      <p:cBhvr>
                                        <p:cTn id="17" dur="500"/>
                                        <p:tgtEl>
                                          <p:spTgt spid="1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7</a:t>
            </a:fld>
            <a:endParaRPr lang="fr-FR"/>
          </a:p>
        </p:txBody>
      </p:sp>
      <p:sp>
        <p:nvSpPr>
          <p:cNvPr id="5" name="Rectangle 4"/>
          <p:cNvSpPr/>
          <p:nvPr/>
        </p:nvSpPr>
        <p:spPr>
          <a:xfrm>
            <a:off x="2040527" y="1401468"/>
            <a:ext cx="6831874" cy="1477328"/>
          </a:xfrm>
          <a:prstGeom prst="rect">
            <a:avLst/>
          </a:prstGeom>
        </p:spPr>
        <p:txBody>
          <a:bodyPr wrap="square">
            <a:spAutoFit/>
          </a:bodyPr>
          <a:lstStyle/>
          <a:p>
            <a:r>
              <a:rPr lang="en-GB" b="1" dirty="0" smtClean="0">
                <a:solidFill>
                  <a:srgbClr val="4EFFB0"/>
                </a:solidFill>
                <a:latin typeface="Chivo" panose="00000500000000000000" pitchFamily="2" charset="0"/>
              </a:rPr>
              <a:t>Learning </a:t>
            </a:r>
            <a:r>
              <a:rPr lang="en-GB" b="1" dirty="0">
                <a:solidFill>
                  <a:srgbClr val="4EFFB0"/>
                </a:solidFill>
                <a:latin typeface="Chivo" panose="00000500000000000000" pitchFamily="2" charset="0"/>
              </a:rPr>
              <a:t>about the principle of cultural </a:t>
            </a:r>
            <a:r>
              <a:rPr lang="en-GB" b="1" dirty="0" smtClean="0">
                <a:solidFill>
                  <a:srgbClr val="4EFFB0"/>
                </a:solidFill>
                <a:latin typeface="Chivo" panose="00000500000000000000" pitchFamily="2" charset="0"/>
              </a:rPr>
              <a:t>rights</a:t>
            </a:r>
            <a:endParaRPr lang="fr-FR" b="1" dirty="0" smtClean="0">
              <a:solidFill>
                <a:srgbClr val="4EFFB0"/>
              </a:solidFill>
              <a:latin typeface="Chivo" panose="00000500000000000000" pitchFamily="2" charset="0"/>
            </a:endParaRPr>
          </a:p>
          <a:p>
            <a:endParaRPr lang="fr-FR" dirty="0" smtClean="0">
              <a:solidFill>
                <a:srgbClr val="C00000"/>
              </a:solidFill>
              <a:latin typeface="Chivo" panose="00000500000000000000" pitchFamily="2" charset="0"/>
            </a:endParaRPr>
          </a:p>
          <a:p>
            <a:r>
              <a:rPr lang="en-GB" dirty="0" smtClean="0">
                <a:solidFill>
                  <a:srgbClr val="1B50FF"/>
                </a:solidFill>
                <a:latin typeface="Chivo" panose="00000500000000000000" pitchFamily="2" charset="0"/>
              </a:rPr>
              <a:t>After </a:t>
            </a:r>
            <a:r>
              <a:rPr lang="en-GB" dirty="0">
                <a:solidFill>
                  <a:srgbClr val="1B50FF"/>
                </a:solidFill>
                <a:latin typeface="Chivo" panose="00000500000000000000" pitchFamily="2" charset="0"/>
              </a:rPr>
              <a:t>the following presentation, we suggest you test your knowledge in a playful way.</a:t>
            </a:r>
            <a:endParaRPr lang="fr-FR" dirty="0">
              <a:solidFill>
                <a:srgbClr val="1B50FF"/>
              </a:solidFill>
              <a:latin typeface="Chivo" panose="00000500000000000000" pitchFamily="2" charset="0"/>
            </a:endParaRPr>
          </a:p>
          <a:p>
            <a:endParaRPr lang="fr-BE" dirty="0">
              <a:solidFill>
                <a:srgbClr val="1B50FF"/>
              </a:solidFill>
              <a:latin typeface="Chivo" panose="00000500000000000000" pitchFamily="2" charset="0"/>
            </a:endParaRPr>
          </a:p>
        </p:txBody>
      </p:sp>
      <p:sp>
        <p:nvSpPr>
          <p:cNvPr id="8" name="Ellipse 7"/>
          <p:cNvSpPr>
            <a:spLocks noChangeAspect="1"/>
          </p:cNvSpPr>
          <p:nvPr/>
        </p:nvSpPr>
        <p:spPr>
          <a:xfrm>
            <a:off x="361890" y="5618633"/>
            <a:ext cx="1102843" cy="1102843"/>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smtClean="0">
                <a:solidFill>
                  <a:srgbClr val="1B50FF"/>
                </a:solidFill>
                <a:latin typeface="Chivo" panose="00000500000000000000" pitchFamily="2" charset="0"/>
              </a:rPr>
              <a:t>Content</a:t>
            </a:r>
            <a:endParaRPr lang="fr-FR" sz="700" b="1" dirty="0">
              <a:solidFill>
                <a:srgbClr val="1B50FF"/>
              </a:solidFill>
              <a:latin typeface="Chivo" panose="00000500000000000000" pitchFamily="2" charset="0"/>
            </a:endParaRPr>
          </a:p>
        </p:txBody>
      </p:sp>
    </p:spTree>
    <p:extLst>
      <p:ext uri="{BB962C8B-B14F-4D97-AF65-F5344CB8AC3E}">
        <p14:creationId xmlns:p14="http://schemas.microsoft.com/office/powerpoint/2010/main" val="1547229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up)">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8</a:t>
            </a:fld>
            <a:endParaRPr lang="fr-FR"/>
          </a:p>
        </p:txBody>
      </p:sp>
      <p:sp>
        <p:nvSpPr>
          <p:cNvPr id="3" name="Rectangle 2"/>
          <p:cNvSpPr/>
          <p:nvPr/>
        </p:nvSpPr>
        <p:spPr>
          <a:xfrm>
            <a:off x="2070341" y="1181818"/>
            <a:ext cx="6719976" cy="4593565"/>
          </a:xfrm>
          <a:prstGeom prst="rect">
            <a:avLst/>
          </a:prstGeom>
        </p:spPr>
        <p:txBody>
          <a:bodyPr wrap="square">
            <a:spAutoFit/>
          </a:bodyPr>
          <a:lstStyle/>
          <a:p>
            <a:pPr>
              <a:lnSpc>
                <a:spcPct val="105000"/>
              </a:lnSpc>
            </a:pPr>
            <a:r>
              <a:rPr lang="en-GB" b="1" dirty="0" smtClean="0">
                <a:solidFill>
                  <a:srgbClr val="4EFFB0"/>
                </a:solidFill>
                <a:latin typeface="Chivo" panose="00000500000000000000" pitchFamily="2" charset="0"/>
                <a:ea typeface="Arial Unicode MS"/>
              </a:rPr>
              <a:t>Three </a:t>
            </a:r>
            <a:r>
              <a:rPr lang="en-GB" b="1" dirty="0">
                <a:solidFill>
                  <a:srgbClr val="4EFFB0"/>
                </a:solidFill>
                <a:latin typeface="Chivo" panose="00000500000000000000" pitchFamily="2" charset="0"/>
                <a:ea typeface="Arial Unicode MS"/>
              </a:rPr>
              <a:t>principles</a:t>
            </a:r>
            <a:r>
              <a:rPr lang="en-GB" b="1" dirty="0" smtClean="0">
                <a:solidFill>
                  <a:srgbClr val="4EFFB0"/>
                </a:solidFill>
                <a:latin typeface="Chivo" panose="00000500000000000000" pitchFamily="2" charset="0"/>
                <a:ea typeface="Arial Unicode MS"/>
              </a:rPr>
              <a:t>:</a:t>
            </a:r>
            <a:endParaRPr lang="fr-FR" b="1" dirty="0">
              <a:solidFill>
                <a:srgbClr val="4EFFB0"/>
              </a:solidFill>
              <a:latin typeface="Chivo" panose="00000500000000000000" pitchFamily="2" charset="0"/>
              <a:ea typeface="Arial Unicode MS"/>
            </a:endParaRPr>
          </a:p>
          <a:p>
            <a:pPr>
              <a:lnSpc>
                <a:spcPct val="105000"/>
              </a:lnSpc>
              <a:spcAft>
                <a:spcPts val="0"/>
              </a:spcAft>
            </a:pPr>
            <a:endParaRPr lang="fr-FR" sz="1600" b="1" dirty="0">
              <a:solidFill>
                <a:srgbClr val="1B50FF"/>
              </a:solidFill>
              <a:latin typeface="Chivo" panose="00000500000000000000" pitchFamily="2" charset="0"/>
              <a:ea typeface="Arial Unicode MS"/>
            </a:endParaRPr>
          </a:p>
          <a:p>
            <a:r>
              <a:rPr lang="en-GB" sz="1600" dirty="0" smtClean="0">
                <a:solidFill>
                  <a:srgbClr val="1B50FF"/>
                </a:solidFill>
                <a:latin typeface="Chivo" panose="00000500000000000000" pitchFamily="2" charset="0"/>
                <a:ea typeface="Arial Unicode MS"/>
              </a:rPr>
              <a:t>Cultural </a:t>
            </a:r>
            <a:r>
              <a:rPr lang="en-GB" sz="1600" dirty="0">
                <a:solidFill>
                  <a:srgbClr val="1B50FF"/>
                </a:solidFill>
                <a:latin typeface="Chivo" panose="00000500000000000000" pitchFamily="2" charset="0"/>
                <a:ea typeface="Arial Unicode MS"/>
              </a:rPr>
              <a:t>rights, which are part of fundamental human rights, affirm that:</a:t>
            </a:r>
            <a:endParaRPr lang="fr-FR" sz="1600" dirty="0">
              <a:solidFill>
                <a:srgbClr val="1B50FF"/>
              </a:solidFill>
              <a:latin typeface="Chivo" panose="00000500000000000000" pitchFamily="2" charset="0"/>
              <a:ea typeface="Arial Unicode MS"/>
            </a:endParaRPr>
          </a:p>
          <a:p>
            <a:r>
              <a:rPr lang="en-GB" sz="1600" dirty="0">
                <a:solidFill>
                  <a:srgbClr val="1B50FF"/>
                </a:solidFill>
                <a:latin typeface="Chivo" panose="00000500000000000000" pitchFamily="2" charset="0"/>
                <a:ea typeface="Arial Unicode MS"/>
              </a:rPr>
              <a:t>1. every person is a bearer of culture; </a:t>
            </a:r>
            <a:endParaRPr lang="fr-FR" sz="1600" dirty="0">
              <a:solidFill>
                <a:srgbClr val="1B50FF"/>
              </a:solidFill>
              <a:latin typeface="Chivo" panose="00000500000000000000" pitchFamily="2" charset="0"/>
              <a:ea typeface="Arial Unicode MS"/>
            </a:endParaRPr>
          </a:p>
          <a:p>
            <a:r>
              <a:rPr lang="en-GB" sz="1600" dirty="0">
                <a:solidFill>
                  <a:srgbClr val="1B50FF"/>
                </a:solidFill>
                <a:latin typeface="Chivo" panose="00000500000000000000" pitchFamily="2" charset="0"/>
                <a:ea typeface="Arial Unicode MS"/>
              </a:rPr>
              <a:t>2. every person has the right to affirm and choose his or her cultural identity;</a:t>
            </a:r>
            <a:endParaRPr lang="fr-FR" sz="1600" dirty="0">
              <a:solidFill>
                <a:srgbClr val="1B50FF"/>
              </a:solidFill>
              <a:latin typeface="Chivo" panose="00000500000000000000" pitchFamily="2" charset="0"/>
              <a:ea typeface="Arial Unicode MS"/>
            </a:endParaRPr>
          </a:p>
          <a:p>
            <a:r>
              <a:rPr lang="en-GB" sz="1600" dirty="0">
                <a:solidFill>
                  <a:srgbClr val="1B50FF"/>
                </a:solidFill>
                <a:latin typeface="Chivo" panose="00000500000000000000" pitchFamily="2" charset="0"/>
                <a:ea typeface="Arial Unicode MS"/>
              </a:rPr>
              <a:t>3. each person must also be respectful of the freedom and dignity of others.</a:t>
            </a:r>
            <a:endParaRPr lang="fr-FR" sz="1600" dirty="0">
              <a:solidFill>
                <a:srgbClr val="1B50FF"/>
              </a:solidFill>
              <a:latin typeface="Chivo" panose="00000500000000000000" pitchFamily="2" charset="0"/>
              <a:ea typeface="Arial Unicode MS"/>
            </a:endParaRPr>
          </a:p>
          <a:p>
            <a:endParaRPr lang="fr-FR" sz="1600" dirty="0">
              <a:solidFill>
                <a:srgbClr val="1B50FF"/>
              </a:solidFill>
              <a:latin typeface="Chivo" panose="00000500000000000000" pitchFamily="2" charset="0"/>
              <a:ea typeface="Arial Unicode MS"/>
            </a:endParaRPr>
          </a:p>
          <a:p>
            <a:r>
              <a:rPr lang="en-GB" sz="1600" dirty="0">
                <a:solidFill>
                  <a:srgbClr val="1B50FF"/>
                </a:solidFill>
                <a:latin typeface="Chivo" panose="00000500000000000000" pitchFamily="2" charset="0"/>
                <a:ea typeface="Arial Unicode MS"/>
              </a:rPr>
              <a:t>Cultural rights consider culture as that which allows for humanity with others: </a:t>
            </a:r>
            <a:endParaRPr lang="fr-FR" sz="1600" dirty="0">
              <a:solidFill>
                <a:srgbClr val="1B50FF"/>
              </a:solidFill>
              <a:latin typeface="Chivo" panose="00000500000000000000" pitchFamily="2" charset="0"/>
              <a:ea typeface="Arial Unicode MS"/>
            </a:endParaRPr>
          </a:p>
          <a:p>
            <a:r>
              <a:rPr lang="en-GB" sz="1600" i="1" dirty="0">
                <a:solidFill>
                  <a:srgbClr val="1B50FF"/>
                </a:solidFill>
                <a:latin typeface="Chivo" panose="00000500000000000000" pitchFamily="2" charset="0"/>
                <a:ea typeface="Arial Unicode MS"/>
              </a:rPr>
              <a:t>“The  term  “culture”  covers  those  values,  beliefs,  convictions,  languages, knowledge and the arts, traditions, institutions and ways of  life  through  which  a  person  or  a  group  expresses  their  humanity  and   the   meaning   they   give   to   their   existence   and   to   their   development.” </a:t>
            </a:r>
            <a:r>
              <a:rPr lang="en-GB" sz="1600" dirty="0">
                <a:solidFill>
                  <a:srgbClr val="1B50FF"/>
                </a:solidFill>
                <a:latin typeface="Chivo" panose="00000500000000000000" pitchFamily="2" charset="0"/>
                <a:ea typeface="Arial Unicode MS"/>
              </a:rPr>
              <a:t>(Fribourg Declaration)</a:t>
            </a:r>
            <a:endParaRPr lang="fr-FR" sz="1600" dirty="0">
              <a:solidFill>
                <a:srgbClr val="1B50FF"/>
              </a:solidFill>
              <a:latin typeface="Chivo" panose="00000500000000000000" pitchFamily="2" charset="0"/>
              <a:ea typeface="Arial Unicode MS"/>
            </a:endParaRPr>
          </a:p>
          <a:p>
            <a:pPr>
              <a:lnSpc>
                <a:spcPct val="105000"/>
              </a:lnSpc>
              <a:spcAft>
                <a:spcPts val="0"/>
              </a:spcAft>
            </a:pPr>
            <a:endParaRPr lang="fr-FR" sz="1600" dirty="0">
              <a:solidFill>
                <a:srgbClr val="1B50FF"/>
              </a:solidFill>
              <a:latin typeface="Chivo" panose="00000500000000000000" pitchFamily="2" charset="0"/>
              <a:ea typeface="Arial Unicode MS"/>
            </a:endParaRPr>
          </a:p>
        </p:txBody>
      </p:sp>
      <p:sp>
        <p:nvSpPr>
          <p:cNvPr id="6" name="Ellipse 5"/>
          <p:cNvSpPr>
            <a:spLocks noChangeAspect="1"/>
          </p:cNvSpPr>
          <p:nvPr/>
        </p:nvSpPr>
        <p:spPr>
          <a:xfrm>
            <a:off x="361890" y="5618633"/>
            <a:ext cx="1102843" cy="1102843"/>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smtClean="0">
                <a:solidFill>
                  <a:srgbClr val="1B50FF"/>
                </a:solidFill>
                <a:latin typeface="Chivo" panose="00000500000000000000" pitchFamily="2" charset="0"/>
              </a:rPr>
              <a:t>Content</a:t>
            </a:r>
            <a:endParaRPr lang="fr-FR" sz="700" b="1" dirty="0">
              <a:solidFill>
                <a:srgbClr val="1B50FF"/>
              </a:solidFill>
              <a:latin typeface="Chivo" panose="00000500000000000000" pitchFamily="2" charset="0"/>
            </a:endParaRPr>
          </a:p>
        </p:txBody>
      </p:sp>
    </p:spTree>
    <p:extLst>
      <p:ext uri="{BB962C8B-B14F-4D97-AF65-F5344CB8AC3E}">
        <p14:creationId xmlns:p14="http://schemas.microsoft.com/office/powerpoint/2010/main" val="2368531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9</a:t>
            </a:fld>
            <a:endParaRPr lang="fr-FR"/>
          </a:p>
        </p:txBody>
      </p:sp>
      <p:sp>
        <p:nvSpPr>
          <p:cNvPr id="3" name="Rectangle 2"/>
          <p:cNvSpPr/>
          <p:nvPr/>
        </p:nvSpPr>
        <p:spPr>
          <a:xfrm>
            <a:off x="2078967" y="1138687"/>
            <a:ext cx="6745856" cy="5344540"/>
          </a:xfrm>
          <a:prstGeom prst="rect">
            <a:avLst/>
          </a:prstGeom>
        </p:spPr>
        <p:txBody>
          <a:bodyPr wrap="square">
            <a:spAutoFit/>
          </a:bodyPr>
          <a:lstStyle/>
          <a:p>
            <a:pPr>
              <a:lnSpc>
                <a:spcPct val="105000"/>
              </a:lnSpc>
            </a:pPr>
            <a:r>
              <a:rPr lang="en-GB" b="1" dirty="0" smtClean="0">
                <a:solidFill>
                  <a:srgbClr val="4EFFB0"/>
                </a:solidFill>
                <a:latin typeface="Chivo" panose="00000500000000000000" pitchFamily="2" charset="0"/>
                <a:ea typeface="Arial Unicode MS"/>
              </a:rPr>
              <a:t>Three </a:t>
            </a:r>
            <a:r>
              <a:rPr lang="en-GB" b="1" dirty="0">
                <a:solidFill>
                  <a:srgbClr val="4EFFB0"/>
                </a:solidFill>
                <a:latin typeface="Chivo" panose="00000500000000000000" pitchFamily="2" charset="0"/>
                <a:ea typeface="Arial Unicode MS"/>
              </a:rPr>
              <a:t>specificities: </a:t>
            </a:r>
            <a:endParaRPr lang="fr-FR" b="1" dirty="0">
              <a:solidFill>
                <a:srgbClr val="4EFFB0"/>
              </a:solidFill>
              <a:latin typeface="Chivo" panose="00000500000000000000" pitchFamily="2" charset="0"/>
              <a:ea typeface="Arial Unicode MS"/>
            </a:endParaRPr>
          </a:p>
          <a:p>
            <a:pPr>
              <a:lnSpc>
                <a:spcPct val="105000"/>
              </a:lnSpc>
              <a:spcAft>
                <a:spcPts val="0"/>
              </a:spcAft>
            </a:pPr>
            <a:endParaRPr lang="fr-FR" sz="1600" dirty="0">
              <a:solidFill>
                <a:srgbClr val="1B50FF"/>
              </a:solidFill>
              <a:latin typeface="Chivo" panose="00000500000000000000" pitchFamily="2" charset="0"/>
              <a:ea typeface="Arial Unicode MS"/>
            </a:endParaRPr>
          </a:p>
          <a:p>
            <a:r>
              <a:rPr lang="en-GB" sz="1600" dirty="0">
                <a:solidFill>
                  <a:srgbClr val="1B50FF"/>
                </a:solidFill>
                <a:latin typeface="Chivo" panose="00000500000000000000" pitchFamily="2" charset="0"/>
                <a:ea typeface="Arial Unicode MS"/>
              </a:rPr>
              <a:t>Support that respects cultural rights is a path towards emancipation for both the person being supported and the support person, a path that they remain in control of, and which invites a posture of humility and responsibility. </a:t>
            </a:r>
            <a:endParaRPr lang="en-GB" sz="1600" dirty="0" smtClean="0">
              <a:solidFill>
                <a:srgbClr val="1B50FF"/>
              </a:solidFill>
              <a:latin typeface="Chivo" panose="00000500000000000000" pitchFamily="2" charset="0"/>
              <a:ea typeface="Arial Unicode MS"/>
            </a:endParaRPr>
          </a:p>
          <a:p>
            <a:endParaRPr lang="en-GB" sz="1600" dirty="0">
              <a:solidFill>
                <a:srgbClr val="1B50FF"/>
              </a:solidFill>
              <a:latin typeface="Chivo" panose="00000500000000000000" pitchFamily="2" charset="0"/>
              <a:ea typeface="Arial Unicode MS"/>
            </a:endParaRPr>
          </a:p>
          <a:p>
            <a:r>
              <a:rPr lang="en-GB" sz="1600" dirty="0" smtClean="0">
                <a:solidFill>
                  <a:srgbClr val="1B50FF"/>
                </a:solidFill>
                <a:latin typeface="Chivo" panose="00000500000000000000" pitchFamily="2" charset="0"/>
                <a:ea typeface="Arial Unicode MS"/>
              </a:rPr>
              <a:t>A </a:t>
            </a:r>
            <a:r>
              <a:rPr lang="en-GB" sz="1600" dirty="0">
                <a:solidFill>
                  <a:srgbClr val="1B50FF"/>
                </a:solidFill>
                <a:latin typeface="Chivo" panose="00000500000000000000" pitchFamily="2" charset="0"/>
                <a:ea typeface="Arial Unicode MS"/>
              </a:rPr>
              <a:t>support :</a:t>
            </a:r>
            <a:endParaRPr lang="fr-FR" sz="1600" dirty="0">
              <a:solidFill>
                <a:srgbClr val="1B50FF"/>
              </a:solidFill>
              <a:latin typeface="Chivo" panose="00000500000000000000" pitchFamily="2" charset="0"/>
              <a:ea typeface="Arial Unicode MS"/>
            </a:endParaRPr>
          </a:p>
          <a:p>
            <a:r>
              <a:rPr lang="en-GB" sz="1600" dirty="0" smtClean="0">
                <a:solidFill>
                  <a:srgbClr val="1B50FF"/>
                </a:solidFill>
                <a:latin typeface="Chivo" panose="00000500000000000000" pitchFamily="2" charset="0"/>
                <a:ea typeface="Arial Unicode MS"/>
              </a:rPr>
              <a:t>1 </a:t>
            </a:r>
            <a:r>
              <a:rPr lang="en-GB" sz="1600" dirty="0">
                <a:solidFill>
                  <a:srgbClr val="1B50FF"/>
                </a:solidFill>
                <a:latin typeface="Chivo" panose="00000500000000000000" pitchFamily="2" charset="0"/>
                <a:ea typeface="Arial Unicode MS"/>
              </a:rPr>
              <a:t>- that allows individuals not to be locked in by the external processes that determine them, and opens up the field of opportunities and the capacity to make choices that give meaning and value to their lives;</a:t>
            </a:r>
            <a:endParaRPr lang="fr-FR" sz="1600" dirty="0">
              <a:solidFill>
                <a:srgbClr val="1B50FF"/>
              </a:solidFill>
              <a:latin typeface="Chivo" panose="00000500000000000000" pitchFamily="2" charset="0"/>
              <a:ea typeface="Arial Unicode MS"/>
            </a:endParaRPr>
          </a:p>
          <a:p>
            <a:r>
              <a:rPr lang="en-GB" sz="1600" dirty="0" smtClean="0">
                <a:solidFill>
                  <a:srgbClr val="1B50FF"/>
                </a:solidFill>
                <a:latin typeface="Chivo" panose="00000500000000000000" pitchFamily="2" charset="0"/>
                <a:ea typeface="Arial Unicode MS"/>
              </a:rPr>
              <a:t>2 </a:t>
            </a:r>
            <a:r>
              <a:rPr lang="en-GB" sz="1600" dirty="0">
                <a:solidFill>
                  <a:srgbClr val="1B50FF"/>
                </a:solidFill>
                <a:latin typeface="Chivo" panose="00000500000000000000" pitchFamily="2" charset="0"/>
                <a:ea typeface="Arial Unicode MS"/>
              </a:rPr>
              <a:t>- which goes beyond the vertical and one-way relationship between the carer and the supported and establishes a more egalitarian relationship, based on the reciprocity of contributions and the establishment of mutual recognition of people;  </a:t>
            </a:r>
            <a:endParaRPr lang="fr-FR" sz="1600" dirty="0">
              <a:solidFill>
                <a:srgbClr val="1B50FF"/>
              </a:solidFill>
              <a:latin typeface="Chivo" panose="00000500000000000000" pitchFamily="2" charset="0"/>
              <a:ea typeface="Arial Unicode MS"/>
            </a:endParaRPr>
          </a:p>
          <a:p>
            <a:r>
              <a:rPr lang="en-GB" sz="1600" dirty="0" smtClean="0">
                <a:solidFill>
                  <a:srgbClr val="1B50FF"/>
                </a:solidFill>
                <a:latin typeface="Chivo" panose="00000500000000000000" pitchFamily="2" charset="0"/>
                <a:ea typeface="Arial Unicode MS"/>
              </a:rPr>
              <a:t>3 </a:t>
            </a:r>
            <a:r>
              <a:rPr lang="en-GB" sz="1600" dirty="0">
                <a:solidFill>
                  <a:srgbClr val="1B50FF"/>
                </a:solidFill>
                <a:latin typeface="Chivo" panose="00000500000000000000" pitchFamily="2" charset="0"/>
                <a:ea typeface="Arial Unicode MS"/>
              </a:rPr>
              <a:t>- which goes beyond the rigidity of habits, and is intended to be unique, co-constructed, thought out in a context, to ensure that it is adequate, acceptable and adapted to the person's life path</a:t>
            </a:r>
            <a:endParaRPr lang="fr-FR" sz="1600" dirty="0">
              <a:solidFill>
                <a:srgbClr val="1B50FF"/>
              </a:solidFill>
              <a:latin typeface="Chivo" panose="00000500000000000000" pitchFamily="2" charset="0"/>
              <a:ea typeface="Arial Unicode MS"/>
            </a:endParaRPr>
          </a:p>
          <a:p>
            <a:pPr>
              <a:lnSpc>
                <a:spcPct val="105000"/>
              </a:lnSpc>
              <a:spcAft>
                <a:spcPts val="0"/>
              </a:spcAft>
            </a:pPr>
            <a:endParaRPr lang="fr-FR" sz="1600" dirty="0" smtClean="0">
              <a:solidFill>
                <a:srgbClr val="1B50FF"/>
              </a:solidFill>
              <a:latin typeface="Chivo" panose="00000500000000000000" pitchFamily="2" charset="0"/>
              <a:ea typeface="Arial Unicode MS"/>
            </a:endParaRPr>
          </a:p>
          <a:p>
            <a:pPr>
              <a:lnSpc>
                <a:spcPct val="105000"/>
              </a:lnSpc>
              <a:spcAft>
                <a:spcPts val="0"/>
              </a:spcAft>
            </a:pPr>
            <a:endParaRPr lang="fr-FR" sz="1600" dirty="0">
              <a:solidFill>
                <a:srgbClr val="1B50FF"/>
              </a:solidFill>
              <a:latin typeface="Chivo" panose="00000500000000000000" pitchFamily="2" charset="0"/>
              <a:ea typeface="Arial Unicode MS"/>
            </a:endParaRPr>
          </a:p>
        </p:txBody>
      </p:sp>
      <p:sp>
        <p:nvSpPr>
          <p:cNvPr id="6" name="Ellipse 5"/>
          <p:cNvSpPr>
            <a:spLocks noChangeAspect="1"/>
          </p:cNvSpPr>
          <p:nvPr/>
        </p:nvSpPr>
        <p:spPr>
          <a:xfrm>
            <a:off x="361890" y="5618633"/>
            <a:ext cx="1102843" cy="1102843"/>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smtClean="0">
                <a:solidFill>
                  <a:srgbClr val="1B50FF"/>
                </a:solidFill>
                <a:latin typeface="Chivo" panose="00000500000000000000" pitchFamily="2" charset="0"/>
              </a:rPr>
              <a:t>Content</a:t>
            </a:r>
            <a:endParaRPr lang="fr-FR" sz="700" b="1" dirty="0">
              <a:solidFill>
                <a:srgbClr val="1B50FF"/>
              </a:solidFill>
              <a:latin typeface="Chivo" panose="00000500000000000000" pitchFamily="2" charset="0"/>
            </a:endParaRPr>
          </a:p>
        </p:txBody>
      </p:sp>
    </p:spTree>
    <p:extLst>
      <p:ext uri="{BB962C8B-B14F-4D97-AF65-F5344CB8AC3E}">
        <p14:creationId xmlns:p14="http://schemas.microsoft.com/office/powerpoint/2010/main" val="249583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1846</TotalTime>
  <Words>1363</Words>
  <Application>Microsoft Office PowerPoint</Application>
  <PresentationFormat>Affichage à l'écran (4:3)</PresentationFormat>
  <Paragraphs>187</Paragraphs>
  <Slides>20</Slides>
  <Notes>0</Notes>
  <HiddenSlides>0</HiddenSlides>
  <MMClips>2</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20</vt:i4>
      </vt:variant>
    </vt:vector>
  </HeadingPairs>
  <TitlesOfParts>
    <vt:vector size="26" baseType="lpstr">
      <vt:lpstr>Arial</vt:lpstr>
      <vt:lpstr>Arial Unicode MS</vt:lpstr>
      <vt:lpstr>Calibri</vt:lpstr>
      <vt:lpstr>Calibri Light</vt:lpstr>
      <vt:lpstr>Chivo</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Ducourneau Chloe</dc:creator>
  <cp:lastModifiedBy>Ducourneau Chloe</cp:lastModifiedBy>
  <cp:revision>40</cp:revision>
  <dcterms:created xsi:type="dcterms:W3CDTF">2021-01-20T11:37:02Z</dcterms:created>
  <dcterms:modified xsi:type="dcterms:W3CDTF">2021-10-04T17:55:36Z</dcterms:modified>
</cp:coreProperties>
</file>